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5434" r:id="rId2"/>
    <p:sldMasterId id="2147486530" r:id="rId3"/>
    <p:sldMasterId id="2147486542" r:id="rId4"/>
    <p:sldMasterId id="2147486590" r:id="rId5"/>
    <p:sldMasterId id="2147486615" r:id="rId6"/>
  </p:sldMasterIdLst>
  <p:notesMasterIdLst>
    <p:notesMasterId r:id="rId43"/>
  </p:notesMasterIdLst>
  <p:handoutMasterIdLst>
    <p:handoutMasterId r:id="rId44"/>
  </p:handoutMasterIdLst>
  <p:sldIdLst>
    <p:sldId id="659" r:id="rId7"/>
    <p:sldId id="653" r:id="rId8"/>
    <p:sldId id="967" r:id="rId9"/>
    <p:sldId id="968" r:id="rId10"/>
    <p:sldId id="969" r:id="rId11"/>
    <p:sldId id="970" r:id="rId12"/>
    <p:sldId id="732" r:id="rId13"/>
    <p:sldId id="978" r:id="rId14"/>
    <p:sldId id="979" r:id="rId15"/>
    <p:sldId id="682" r:id="rId16"/>
    <p:sldId id="652" r:id="rId17"/>
    <p:sldId id="683" r:id="rId18"/>
    <p:sldId id="988" r:id="rId19"/>
    <p:sldId id="292" r:id="rId20"/>
    <p:sldId id="2233" r:id="rId21"/>
    <p:sldId id="980" r:id="rId22"/>
    <p:sldId id="685" r:id="rId23"/>
    <p:sldId id="986" r:id="rId24"/>
    <p:sldId id="981" r:id="rId25"/>
    <p:sldId id="982" r:id="rId26"/>
    <p:sldId id="983" r:id="rId27"/>
    <p:sldId id="984" r:id="rId28"/>
    <p:sldId id="985" r:id="rId29"/>
    <p:sldId id="697" r:id="rId30"/>
    <p:sldId id="987" r:id="rId31"/>
    <p:sldId id="735" r:id="rId32"/>
    <p:sldId id="736" r:id="rId33"/>
    <p:sldId id="737" r:id="rId34"/>
    <p:sldId id="739" r:id="rId35"/>
    <p:sldId id="740" r:id="rId36"/>
    <p:sldId id="741" r:id="rId37"/>
    <p:sldId id="995" r:id="rId38"/>
    <p:sldId id="743" r:id="rId39"/>
    <p:sldId id="996" r:id="rId40"/>
    <p:sldId id="745" r:id="rId41"/>
    <p:sldId id="746" r:id="rId4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scaleToFitPaper="1" frameSlides="1"/>
  <p:clrMru>
    <a:srgbClr val="FFFF00"/>
    <a:srgbClr val="DDDDDD"/>
    <a:srgbClr val="FFCCFF"/>
    <a:srgbClr val="FF99CC"/>
    <a:srgbClr val="CCFFFF"/>
    <a:srgbClr val="FF0000"/>
    <a:srgbClr val="0099FF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65"/>
    <p:restoredTop sz="96380"/>
  </p:normalViewPr>
  <p:slideViewPr>
    <p:cSldViewPr snapToGrid="0">
      <p:cViewPr varScale="1">
        <p:scale>
          <a:sx n="135" d="100"/>
          <a:sy n="135" d="100"/>
        </p:scale>
        <p:origin x="89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5" d="100"/>
        <a:sy n="155" d="100"/>
      </p:scale>
      <p:origin x="0" y="1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8.wmf"/><Relationship Id="rId4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4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5B772FFF-56AC-6848-BA9A-1781F1C592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373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F9521AF4-B8E3-2845-8E78-2606D55F22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62921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063561C-AB04-144F-B059-39AAB3E9A95A}" type="slidenum">
              <a:rPr lang="en-US" altLang="en-US" sz="1300"/>
              <a:pPr/>
              <a:t>1</a:t>
            </a:fld>
            <a:endParaRPr lang="en-US" altLang="en-US" sz="1300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1100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11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245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576774A9-6105-DE48-A077-6A2C7928265B}" type="slidenum">
              <a:rPr lang="en-US" altLang="en-US" sz="1200">
                <a:solidFill>
                  <a:srgbClr val="000000"/>
                </a:solidFill>
              </a:rPr>
              <a:pPr/>
              <a:t>12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729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5FBE2D6E-9513-F34D-B403-6C523FCB6143}" type="slidenum">
              <a:rPr lang="en-US" altLang="en-US" sz="1200">
                <a:solidFill>
                  <a:srgbClr val="000000"/>
                </a:solidFill>
              </a:rPr>
              <a:pPr/>
              <a:t>13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525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4925" y="752475"/>
            <a:ext cx="4721225" cy="3541713"/>
          </a:xfrm>
          <a:ln/>
        </p:spPr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x-none" dirty="0">
                <a:ea typeface="ＭＳ Ｐゴシック" charset="-128"/>
              </a:rPr>
              <a:t>Scaling</a:t>
            </a:r>
          </a:p>
          <a:p>
            <a:r>
              <a:rPr lang="en-US" altLang="x-none" dirty="0">
                <a:ea typeface="ＭＳ Ｐゴシック" charset="-128"/>
              </a:rPr>
              <a:t>Robustness</a:t>
            </a:r>
          </a:p>
          <a:p>
            <a:r>
              <a:rPr lang="en-US" altLang="x-none" dirty="0">
                <a:ea typeface="ＭＳ Ｐゴシック" charset="-128"/>
              </a:rPr>
              <a:t>Decentralization</a:t>
            </a:r>
          </a:p>
          <a:p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216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D24F184D-1A82-574E-A96E-0D80A1BA6DD3}" type="slidenum">
              <a:rPr lang="en-US" altLang="en-US" sz="1300">
                <a:solidFill>
                  <a:srgbClr val="000000"/>
                </a:solidFill>
                <a:latin typeface="Times New Roman" charset="0"/>
              </a:rPr>
              <a:pPr/>
              <a:t>15</a:t>
            </a:fld>
            <a:endParaRPr lang="en-US" altLang="en-US" sz="13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6642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C34FB14C-9556-284B-95AC-9D8CCB98219A}" type="slidenum">
              <a:rPr lang="en-US" altLang="en-US" sz="1200">
                <a:solidFill>
                  <a:srgbClr val="000000"/>
                </a:solidFill>
              </a:rPr>
              <a:pPr/>
              <a:t>16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198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A14797CF-FE91-7D4C-BE1A-B867034A6256}" type="slidenum">
              <a:rPr lang="en-US" altLang="en-US" sz="1200">
                <a:solidFill>
                  <a:srgbClr val="000000"/>
                </a:solidFill>
              </a:rPr>
              <a:pPr/>
              <a:t>17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205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B7CF621E-DAC3-8949-B1F7-0DF1EE1E7E11}" type="slidenum">
              <a:rPr lang="en-US" altLang="en-US" sz="1200">
                <a:solidFill>
                  <a:srgbClr val="000000"/>
                </a:solidFill>
              </a:rPr>
              <a:pPr/>
              <a:t>18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201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51B8FA41-DE53-9944-915B-2CF1393E1F7D}" type="slidenum">
              <a:rPr lang="en-US" altLang="en-US" sz="1200">
                <a:solidFill>
                  <a:srgbClr val="000000"/>
                </a:solidFill>
              </a:rPr>
              <a:pPr/>
              <a:t>19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198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08415B0E-9944-0343-A439-16536042B433}" type="slidenum">
              <a:rPr lang="en-US" altLang="en-US" sz="1200">
                <a:solidFill>
                  <a:srgbClr val="000000"/>
                </a:solidFill>
              </a:rPr>
              <a:pPr/>
              <a:t>20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843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B24E165-6551-6E4E-9EDF-0C3B649EF1D2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2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7126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063E9D3F-DF4D-0649-8D42-FDB1AA586C7F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88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90F2BD6E-D1D4-D64A-9748-287577B18262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22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54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D0DA2017-7679-A346-82D5-778CECD3A293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6847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E8AB5BB2-D2A6-6E4D-AA56-EAD3793442AA}" type="slidenum">
              <a:rPr lang="en-US" altLang="en-US" sz="1200">
                <a:solidFill>
                  <a:srgbClr val="000000"/>
                </a:solidFill>
              </a:rPr>
              <a:pPr/>
              <a:t>24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3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C34FB14C-9556-284B-95AC-9D8CCB98219A}" type="slidenum">
              <a:rPr lang="en-US" altLang="en-US" sz="1200">
                <a:solidFill>
                  <a:srgbClr val="000000"/>
                </a:solidFill>
              </a:rPr>
              <a:pPr/>
              <a:t>25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843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D567E5AE-5961-B94C-90C3-71CA8BEA5164}" type="slidenum">
              <a:rPr lang="en-US" altLang="en-US" sz="1200">
                <a:solidFill>
                  <a:srgbClr val="000000"/>
                </a:solidFill>
              </a:rPr>
              <a:pPr/>
              <a:t>26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584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5F7FB3D-F40F-9447-88A9-264BB1FA4C37}" type="slidenum">
              <a:rPr lang="en-US" altLang="en-US" sz="1300">
                <a:solidFill>
                  <a:srgbClr val="000000"/>
                </a:solidFill>
              </a:rPr>
              <a:pPr/>
              <a:t>27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53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649BD04-84EE-0E49-A5C4-9E70340BFE09}" type="slidenum">
              <a:rPr lang="en-US" altLang="en-US" sz="1300">
                <a:solidFill>
                  <a:srgbClr val="000000"/>
                </a:solidFill>
              </a:rPr>
              <a:pPr/>
              <a:t>28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1754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29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37631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800C65E7-333E-494E-82F1-57E9BFF4567F}" type="slidenum">
              <a:rPr lang="en-US" altLang="en-US" sz="1200">
                <a:solidFill>
                  <a:srgbClr val="000000"/>
                </a:solidFill>
              </a:rPr>
              <a:pPr/>
              <a:t>30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016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  <p:sp>
        <p:nvSpPr>
          <p:cNvPr id="1699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558A3C4-0FDA-AE48-90EE-47B80E047686}" type="slidenum">
              <a:rPr lang="en-US" altLang="en-US" sz="1300">
                <a:solidFill>
                  <a:srgbClr val="000000"/>
                </a:solidFill>
              </a:rPr>
              <a:pPr/>
              <a:t>4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036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0E0C61A9-DE68-194E-9C87-F0518A4FC8A5}" type="slidenum">
              <a:rPr lang="en-US" altLang="en-US" sz="1200">
                <a:solidFill>
                  <a:srgbClr val="000000"/>
                </a:solidFill>
              </a:rPr>
              <a:pPr/>
              <a:t>31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701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32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6437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57CC3F2C-5311-CE4E-8D75-93666F0BC6DB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901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34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05223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89470C0B-B50A-1E42-8B2B-7DACA9417D86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35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6198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F98EDC57-8E67-B349-806B-BE1DD6C56BA3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36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799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847D1E2-485D-F848-8872-BFE8D1D2741A}" type="slidenum">
              <a:rPr lang="en-US" altLang="en-US" sz="1300">
                <a:solidFill>
                  <a:srgbClr val="000000"/>
                </a:solidFill>
                <a:latin typeface="Comic Sans MS" charset="0"/>
              </a:rPr>
              <a:pPr/>
              <a:t>5</a:t>
            </a:fld>
            <a:endParaRPr lang="en-US" altLang="en-US" sz="13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The second two enforce consistency across scenarios</a:t>
            </a:r>
          </a:p>
        </p:txBody>
      </p:sp>
    </p:spTree>
    <p:extLst>
      <p:ext uri="{BB962C8B-B14F-4D97-AF65-F5344CB8AC3E}">
        <p14:creationId xmlns:p14="http://schemas.microsoft.com/office/powerpoint/2010/main" val="458937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DD7D194-3A7B-1843-83D8-6C6709A0959E}" type="slidenum">
              <a:rPr lang="en-US" altLang="en-US" sz="1300">
                <a:solidFill>
                  <a:srgbClr val="000000"/>
                </a:solidFill>
                <a:latin typeface="Comic Sans MS" charset="0"/>
              </a:rPr>
              <a:pPr/>
              <a:t>6</a:t>
            </a:fld>
            <a:endParaRPr lang="en-US" altLang="en-US" sz="13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1355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CD88BBF-2330-7946-9DEA-91488009849E}" type="slidenum">
              <a:rPr lang="en-US" altLang="en-US" sz="1300">
                <a:solidFill>
                  <a:srgbClr val="000000"/>
                </a:solidFill>
                <a:latin typeface="Comic Sans MS" charset="0"/>
              </a:rPr>
              <a:pPr/>
              <a:t>7</a:t>
            </a:fld>
            <a:endParaRPr lang="en-US" altLang="en-US" sz="13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6239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F350208-A964-6941-8C49-FFE797BED543}" type="slidenum">
              <a:rPr lang="en-US" altLang="en-US" sz="1300">
                <a:solidFill>
                  <a:srgbClr val="000000"/>
                </a:solidFill>
                <a:latin typeface="Comic Sans MS" charset="0"/>
              </a:rPr>
              <a:pPr/>
              <a:t>8</a:t>
            </a:fld>
            <a:endParaRPr lang="en-US" altLang="en-US" sz="13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4143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BEC1427-F8C6-E547-B732-CABA65C9583A}" type="slidenum">
              <a:rPr lang="en-US" altLang="en-US" sz="1300">
                <a:solidFill>
                  <a:srgbClr val="000000"/>
                </a:solidFill>
              </a:rPr>
              <a:pPr/>
              <a:t>9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7463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0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0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A6C1D6C8-E294-1040-ABD9-595DCC5CCDC8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33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E25477-570A-574E-BFD8-3C04BAEC83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626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7A88E1-3493-094B-BBE0-33571CF5A3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4521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228600"/>
            <a:ext cx="2019300" cy="61531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905500" cy="61531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996EF2-2073-9B4C-969F-2FC55B7D8C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8954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5C837-7DCC-BB4C-860A-05134F7BCC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7975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7C249-6955-F842-A7C8-5E9AF37980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2121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4098BB-90A3-AB41-B2D0-2BD7F834B2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960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40421-196E-8743-A09E-B90835362F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1488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10EF7-73B5-804A-9519-1EFC842E61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90242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F375A-7789-014E-9FCC-403830B047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4185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43265-C4E5-9849-808A-4F94997A32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4456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79CA9-9795-2149-8821-BD32B8E190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470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64D8F-4295-8242-A77D-B1CA32EE69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573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7449B-0124-B649-9989-87E4A28CCD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512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FBE866-9258-1849-9196-E99C1DE861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93787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6086D-2936-1D4B-945D-022DB0BA22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00853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FAC1DB-9995-0848-874A-E9EA711095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144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B6598F-A427-AD40-9B56-2131A96052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3386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56114C-E8A7-DA4A-AA0F-845DA97FFF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9165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CD0AA7-2BB1-D544-AE89-73F1C9398F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51352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2A5C27-C57B-B646-8C1E-F00B103C528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54727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D8D0B3-9CBA-6048-9458-9B54CAEFE9D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38890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D2C26A-E955-2A47-B9DE-5B0FAC6C10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1219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9A5C9-A8EF-A349-ADE4-D1809ABD34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164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9956A0-86B0-AD46-AABB-A7C816AA5F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7782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2B6115-4B9B-564A-805E-8758FC54F8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77416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2ACDAB-00D7-344E-B9DF-FBA0829A29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95498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B331CB-E84B-0E4C-8CC5-DFAF011D1A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67560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C3408B-7900-FC4B-BD72-36040FD982B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136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2347-CDA6-574D-B403-36BF32827D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5288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44E864-80E4-EB4D-9F7B-425E69AE6F8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703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80FEA3-0CE1-1440-A34F-FBA574C263F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1644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7E58E7-B42F-CB41-BB34-1CBF4256AC9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2919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FBA8F6-F958-3D4A-9A28-942348EDAA3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099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9624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9624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69147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B3236B-93AC-334D-B2DC-16D8302F8BE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9943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18FA4C-44B9-1941-9504-05623CDAE7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9691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E1DFBB-360D-4241-81CF-92E89BE9A7B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335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AE87D8-9014-504E-86AD-E6ED472683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7517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228600"/>
            <a:ext cx="2012950" cy="6227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886450" cy="6227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A0D48B-45A7-DC49-ADCE-D4FA1D0D5DF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129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507658-B878-A343-92D3-0368298DEF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189F1B-7E6C-7A49-BAC1-E640164C8C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EC813F-428E-AA40-952D-BCD9D2D1BA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C505A6-EDD7-B041-A4AE-5F91ED5664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BDF850-F40B-9D4F-B4D3-521ACFEA8A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0B7C4A-3D24-BF4E-AD68-38F8399126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25684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04CCD9-39D7-5541-B14F-D9481BE423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EFF833-8FE5-DB46-9EBD-C475FE817D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4C58CC-83D3-504A-A366-E3F8EFD21A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94460A-2250-B54B-BABA-045BA03B66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35898A-9E5C-2949-BBE5-FFF59B7ADF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1BBC52-8DD6-7E43-B4AA-FDE4E427DB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E85BB7-4B17-6D43-89F8-9D8CCEF4EF1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F88F45-8E67-A041-A762-86C8FE90288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0A6397-7845-F84E-A717-8273779CDDA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DD1EEB-1870-CC4C-9AFC-9A4186EB06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986626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AC165B-77C3-0149-B2A8-E370F1CF8D7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F6C3F1-729C-614C-9A3D-B8800098AB5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6F3007-76A1-E64E-AAB2-9DBBF6A454B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3E7E80-7CA5-644C-9DA5-32F39C5E8F2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C6C743-D032-4446-929A-AB0CD4A6F78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615A14-04F9-994F-844B-7FFA7CA27E0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228600"/>
            <a:ext cx="2012950" cy="6227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886450" cy="6227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F4CE5C-EC3A-8645-B052-CD854362F20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9189E-5B48-B544-9DD9-12B6B151D4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470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50ADCF-D9B3-9242-B607-A3B2552A08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13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C3A836-715B-104F-9C69-7C89C2B7A4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2050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48700" y="6448425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692074A-70EF-DC48-9B97-1DF5E3264B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9" name="Rectangle 7"/>
          <p:cNvSpPr>
            <a:spLocks noChangeArrowheads="1"/>
          </p:cNvSpPr>
          <p:nvPr userDrawn="1"/>
        </p:nvSpPr>
        <p:spPr bwMode="auto">
          <a:xfrm>
            <a:off x="0" y="1244600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53" r:id="rId1"/>
    <p:sldLayoutId id="2147486454" r:id="rId2"/>
    <p:sldLayoutId id="2147486455" r:id="rId3"/>
    <p:sldLayoutId id="2147486517" r:id="rId4"/>
    <p:sldLayoutId id="2147486456" r:id="rId5"/>
    <p:sldLayoutId id="2147486518" r:id="rId6"/>
    <p:sldLayoutId id="2147486457" r:id="rId7"/>
    <p:sldLayoutId id="2147486458" r:id="rId8"/>
    <p:sldLayoutId id="2147486459" r:id="rId9"/>
    <p:sldLayoutId id="2147486460" r:id="rId10"/>
    <p:sldLayoutId id="214748646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ABF82A54-26C4-3345-A9A7-508E3D1645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8134" name="Rectangle 7"/>
          <p:cNvSpPr>
            <a:spLocks noChangeArrowheads="1"/>
          </p:cNvSpPr>
          <p:nvPr userDrawn="1"/>
        </p:nvSpPr>
        <p:spPr bwMode="auto">
          <a:xfrm>
            <a:off x="0" y="126047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95" r:id="rId1"/>
    <p:sldLayoutId id="2147486496" r:id="rId2"/>
    <p:sldLayoutId id="2147486497" r:id="rId3"/>
    <p:sldLayoutId id="2147486498" r:id="rId4"/>
    <p:sldLayoutId id="2147486499" r:id="rId5"/>
    <p:sldLayoutId id="2147486500" r:id="rId6"/>
    <p:sldLayoutId id="2147486501" r:id="rId7"/>
    <p:sldLayoutId id="2147486502" r:id="rId8"/>
    <p:sldLayoutId id="2147486503" r:id="rId9"/>
    <p:sldLayoutId id="2147486504" r:id="rId10"/>
    <p:sldLayoutId id="214748650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>
              <a:ea typeface="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8AF0E8C5-A3A4-7A43-9A2F-5FBA791B69E9}" type="slidenum">
              <a:rPr lang="en-US" altLang="en-US" smtClean="0">
                <a:ea typeface=""/>
              </a:rPr>
              <a:pPr/>
              <a:t>‹#›</a:t>
            </a:fld>
            <a:endParaRPr lang="en-US" altLang="en-US">
              <a:ea typeface=""/>
            </a:endParaRPr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1260475"/>
            <a:ext cx="9144000" cy="76200"/>
          </a:xfrm>
          <a:prstGeom prst="rect">
            <a:avLst/>
          </a:prstGeom>
          <a:gradFill rotWithShape="0">
            <a:gsLst>
              <a:gs pos="0">
                <a:srgbClr val="99CCFF">
                  <a:gamma/>
                  <a:shade val="46275"/>
                  <a:invGamma/>
                </a:srgbClr>
              </a:gs>
              <a:gs pos="100000">
                <a:srgbClr val="99CCFF"/>
              </a:gs>
            </a:gsLst>
            <a:lin ang="0" scaled="1"/>
          </a:gradFill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Comic Sans MS" pitchFamily="66" charset="0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7335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531" r:id="rId1"/>
    <p:sldLayoutId id="2147486532" r:id="rId2"/>
    <p:sldLayoutId id="2147486533" r:id="rId3"/>
    <p:sldLayoutId id="2147486534" r:id="rId4"/>
    <p:sldLayoutId id="2147486535" r:id="rId5"/>
    <p:sldLayoutId id="2147486536" r:id="rId6"/>
    <p:sldLayoutId id="2147486537" r:id="rId7"/>
    <p:sldLayoutId id="2147486538" r:id="rId8"/>
    <p:sldLayoutId id="2147486539" r:id="rId9"/>
    <p:sldLayoutId id="2147486540" r:id="rId10"/>
    <p:sldLayoutId id="214748654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8024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8051800" cy="485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61375" y="6565900"/>
            <a:ext cx="42545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charset="0"/>
              </a:defRPr>
            </a:lvl1pPr>
          </a:lstStyle>
          <a:p>
            <a:fld id="{3D37A63E-14DD-5A45-9700-CA25841BF112}" type="slidenum">
              <a:rPr lang="en-US" altLang="en-US" smtClean="0">
                <a:solidFill>
                  <a:srgbClr val="000000"/>
                </a:solidFill>
                <a:ea typeface=""/>
              </a:rPr>
              <a:pPr/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1160463"/>
            <a:ext cx="9144000" cy="76200"/>
          </a:xfrm>
          <a:prstGeom prst="rect">
            <a:avLst/>
          </a:prstGeom>
          <a:gradFill rotWithShape="0">
            <a:gsLst>
              <a:gs pos="0">
                <a:srgbClr val="99CCFF">
                  <a:gamma/>
                  <a:shade val="46275"/>
                  <a:invGamma/>
                </a:srgbClr>
              </a:gs>
              <a:gs pos="100000">
                <a:srgbClr val="99CCFF"/>
              </a:gs>
            </a:gsLst>
            <a:lin ang="0" scaled="1"/>
          </a:gradFill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pitchFamily="66" charset="0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710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543" r:id="rId1"/>
    <p:sldLayoutId id="2147486544" r:id="rId2"/>
    <p:sldLayoutId id="2147486545" r:id="rId3"/>
    <p:sldLayoutId id="2147486546" r:id="rId4"/>
    <p:sldLayoutId id="2147486547" r:id="rId5"/>
    <p:sldLayoutId id="2147486548" r:id="rId6"/>
    <p:sldLayoutId id="2147486549" r:id="rId7"/>
    <p:sldLayoutId id="2147486550" r:id="rId8"/>
    <p:sldLayoutId id="2147486551" r:id="rId9"/>
    <p:sldLayoutId id="2147486552" r:id="rId10"/>
    <p:sldLayoutId id="214748655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73196D1A-56DB-1D4B-8B6D-0A0D7131AE6D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1270" name="Rectangle 7"/>
          <p:cNvSpPr>
            <a:spLocks noChangeArrowheads="1"/>
          </p:cNvSpPr>
          <p:nvPr userDrawn="1"/>
        </p:nvSpPr>
        <p:spPr bwMode="auto">
          <a:xfrm>
            <a:off x="0" y="126047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en-US" altLang="en-US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709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591" r:id="rId1"/>
    <p:sldLayoutId id="2147486592" r:id="rId2"/>
    <p:sldLayoutId id="2147486593" r:id="rId3"/>
    <p:sldLayoutId id="2147486594" r:id="rId4"/>
    <p:sldLayoutId id="2147486595" r:id="rId5"/>
    <p:sldLayoutId id="2147486596" r:id="rId6"/>
    <p:sldLayoutId id="2147486597" r:id="rId7"/>
    <p:sldLayoutId id="2147486598" r:id="rId8"/>
    <p:sldLayoutId id="2147486599" r:id="rId9"/>
    <p:sldLayoutId id="2147486600" r:id="rId10"/>
    <p:sldLayoutId id="214748660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8024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8051800" cy="485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61375" y="6565900"/>
            <a:ext cx="42545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charset="0"/>
              </a:defRPr>
            </a:lvl1pPr>
          </a:lstStyle>
          <a:p>
            <a:fld id="{B6767C61-7660-064E-8E0D-AAB8340256F3}" type="slidenum">
              <a:rPr lang="en-US" altLang="en-US" smtClean="0">
                <a:solidFill>
                  <a:srgbClr val="000000"/>
                </a:solidFill>
                <a:ea typeface=""/>
              </a:rPr>
              <a:pPr/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1160463"/>
            <a:ext cx="9144000" cy="76200"/>
          </a:xfrm>
          <a:prstGeom prst="rect">
            <a:avLst/>
          </a:prstGeom>
          <a:gradFill rotWithShape="0">
            <a:gsLst>
              <a:gs pos="0">
                <a:srgbClr val="99CCFF">
                  <a:gamma/>
                  <a:shade val="46275"/>
                  <a:invGamma/>
                </a:srgbClr>
              </a:gs>
              <a:gs pos="100000">
                <a:srgbClr val="99CCFF"/>
              </a:gs>
            </a:gsLst>
            <a:lin ang="0" scaled="1"/>
          </a:gradFill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pitchFamily="66" charset="0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86074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16" r:id="rId1"/>
    <p:sldLayoutId id="2147486617" r:id="rId2"/>
    <p:sldLayoutId id="2147486618" r:id="rId3"/>
    <p:sldLayoutId id="2147486619" r:id="rId4"/>
    <p:sldLayoutId id="2147486620" r:id="rId5"/>
    <p:sldLayoutId id="2147486621" r:id="rId6"/>
    <p:sldLayoutId id="2147486622" r:id="rId7"/>
    <p:sldLayoutId id="2147486623" r:id="rId8"/>
    <p:sldLayoutId id="2147486624" r:id="rId9"/>
    <p:sldLayoutId id="2147486625" r:id="rId10"/>
    <p:sldLayoutId id="2147486626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6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3.e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7.png"/><Relationship Id="rId12" Type="http://schemas.openxmlformats.org/officeDocument/2006/relationships/image" Target="../media/image22.emf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26.emf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1.emf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e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19.wmf"/><Relationship Id="rId1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59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35.wmf"/><Relationship Id="rId5" Type="http://schemas.openxmlformats.org/officeDocument/2006/relationships/image" Target="../media/image32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4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5.bin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notesSlide" Target="../notesSlides/notesSlide35.xml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2.v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7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wmf"/><Relationship Id="rId12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wmf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0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1416050"/>
            <a:ext cx="7772400" cy="2054225"/>
          </a:xfrm>
        </p:spPr>
        <p:txBody>
          <a:bodyPr/>
          <a:lstStyle/>
          <a:p>
            <a:pPr algn="ctr"/>
            <a:r>
              <a:rPr lang="en-US" altLang="en-US" dirty="0">
                <a:ea typeface="ＭＳ Ｐゴシック" charset="-128"/>
              </a:rPr>
              <a:t>Network Layer:</a:t>
            </a:r>
            <a:br>
              <a:rPr lang="en-US" altLang="en-US" dirty="0">
                <a:ea typeface="ＭＳ Ｐゴシック" charset="-128"/>
              </a:rPr>
            </a:br>
            <a:r>
              <a:rPr lang="en-US" altLang="en-US" sz="2800" dirty="0">
                <a:ea typeface="ＭＳ Ｐゴシック" charset="-128"/>
              </a:rPr>
              <a:t>Over</a:t>
            </a:r>
            <a:r>
              <a:rPr lang="en-US" altLang="zh-CN" sz="2800" dirty="0">
                <a:ea typeface="ＭＳ Ｐゴシック" charset="-128"/>
              </a:rPr>
              <a:t>view</a:t>
            </a:r>
            <a:r>
              <a:rPr lang="en-US" altLang="en-US" sz="2800" dirty="0">
                <a:ea typeface="ＭＳ Ｐゴシック" charset="-128"/>
              </a:rPr>
              <a:t>;</a:t>
            </a:r>
            <a:br>
              <a:rPr lang="en-US" altLang="en-US" sz="2800" dirty="0">
                <a:ea typeface="ＭＳ Ｐゴシック" charset="-128"/>
              </a:rPr>
            </a:br>
            <a:r>
              <a:rPr lang="en-US" altLang="en-US" sz="2800" dirty="0">
                <a:ea typeface="ＭＳ Ｐゴシック" charset="-128"/>
              </a:rPr>
              <a:t>Distance Vector Protocols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B486930-9A6A-0C42-8A17-D7B66A736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350" y="3468839"/>
            <a:ext cx="7010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None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None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400" kern="0" dirty="0">
                <a:ea typeface="ＭＳ Ｐゴシック" charset="-128"/>
              </a:rPr>
              <a:t>Qiao</a:t>
            </a:r>
            <a:r>
              <a:rPr lang="zh-CN" altLang="en-US" sz="2400" kern="0" dirty="0">
                <a:ea typeface="ＭＳ Ｐゴシック" charset="-128"/>
              </a:rPr>
              <a:t> </a:t>
            </a:r>
            <a:r>
              <a:rPr lang="en-US" altLang="zh-CN" sz="2400" kern="0" dirty="0">
                <a:ea typeface="ＭＳ Ｐゴシック" charset="-128"/>
              </a:rPr>
              <a:t>Xiang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x-none" sz="2400" kern="0" dirty="0">
                <a:ea typeface="ＭＳ Ｐゴシック" charset="-128"/>
              </a:rPr>
              <a:t>https://</a:t>
            </a:r>
            <a:r>
              <a:rPr lang="en-US" altLang="x-none" sz="2400" kern="0" dirty="0" err="1">
                <a:ea typeface="ＭＳ Ｐゴシック" charset="-128"/>
              </a:rPr>
              <a:t>qiaoxiang.me</a:t>
            </a:r>
            <a:r>
              <a:rPr lang="en-US" altLang="x-none" sz="2400" kern="0" dirty="0">
                <a:ea typeface="ＭＳ Ｐゴシック" charset="-128"/>
              </a:rPr>
              <a:t>/courses/cnns-xmuf2</a:t>
            </a:r>
            <a:r>
              <a:rPr lang="en-US" altLang="zh-CN" sz="2400" kern="0" dirty="0">
                <a:ea typeface="ＭＳ Ｐゴシック" charset="-128"/>
              </a:rPr>
              <a:t>2</a:t>
            </a:r>
            <a:r>
              <a:rPr lang="en-US" altLang="x-none" sz="2400" kern="0" dirty="0">
                <a:ea typeface="ＭＳ Ｐゴシック" charset="-128"/>
              </a:rPr>
              <a:t>/</a:t>
            </a:r>
            <a:r>
              <a:rPr lang="en-US" altLang="x-none" sz="2400" kern="0" dirty="0" err="1">
                <a:ea typeface="ＭＳ Ｐゴシック" charset="-128"/>
              </a:rPr>
              <a:t>index.shtml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zh-CN" sz="2400" kern="0" dirty="0">
                <a:ea typeface="ＭＳ Ｐゴシック" charset="-128"/>
              </a:rPr>
              <a:t>11</a:t>
            </a:r>
            <a:r>
              <a:rPr lang="en-US" altLang="x-none" sz="2400" kern="0" dirty="0">
                <a:ea typeface="ＭＳ Ｐゴシック" charset="-128"/>
              </a:rPr>
              <a:t>/</a:t>
            </a:r>
            <a:r>
              <a:rPr lang="en-US" altLang="zh-CN" sz="2400" kern="0" dirty="0">
                <a:ea typeface="宋体" charset="-122"/>
              </a:rPr>
              <a:t>15</a:t>
            </a:r>
            <a:r>
              <a:rPr lang="en-US" altLang="x-none" sz="2400" kern="0" dirty="0">
                <a:ea typeface="ＭＳ Ｐゴシック" charset="-128"/>
              </a:rPr>
              <a:t>/20</a:t>
            </a:r>
            <a:r>
              <a:rPr lang="en-US" altLang="zh-CN" sz="2400" kern="0" dirty="0">
                <a:ea typeface="ＭＳ Ｐゴシック" charset="-128"/>
              </a:rPr>
              <a:t>22</a:t>
            </a:r>
            <a:endParaRPr lang="en-US" altLang="x-none" sz="2400" kern="0" dirty="0">
              <a:ea typeface="ＭＳ Ｐゴシック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87E4F-B83B-A340-932A-C61E14BE284B}"/>
              </a:ext>
            </a:extLst>
          </p:cNvPr>
          <p:cNvSpPr txBox="1"/>
          <p:nvPr/>
        </p:nvSpPr>
        <p:spPr>
          <a:xfrm>
            <a:off x="465683" y="6407150"/>
            <a:ext cx="822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Th</a:t>
            </a:r>
            <a:r>
              <a:rPr lang="en-US" altLang="zh-CN" sz="1200" dirty="0">
                <a:latin typeface="+mn-lt"/>
              </a:rPr>
              <a:t>is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deck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of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slides</a:t>
            </a:r>
            <a:r>
              <a:rPr lang="en-US" sz="1200" dirty="0">
                <a:latin typeface="+mn-lt"/>
              </a:rPr>
              <a:t> are heavily based on CPSC 433/533 at Yale University, by courtesy of Dr. Y. Richard Yang.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457200" y="182563"/>
            <a:ext cx="6508750" cy="1143000"/>
          </a:xfrm>
        </p:spPr>
        <p:txBody>
          <a:bodyPr/>
          <a:lstStyle/>
          <a:p>
            <a:pPr algn="l"/>
            <a:r>
              <a:rPr lang="en-US" altLang="en-US" sz="3000" dirty="0"/>
              <a:t>Summary</a:t>
            </a: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457200" y="1504950"/>
            <a:ext cx="8047038" cy="4267200"/>
          </a:xfrm>
        </p:spPr>
        <p:txBody>
          <a:bodyPr/>
          <a:lstStyle/>
          <a:p>
            <a:pPr>
              <a:spcBef>
                <a:spcPts val="400"/>
              </a:spcBef>
              <a:buFont typeface="Wingdings" pitchFamily="2" charset="2"/>
              <a:buChar char="q"/>
            </a:pPr>
            <a:r>
              <a:rPr lang="en-US" altLang="en-US" dirty="0"/>
              <a:t>Many aspects of TCP can be studied, for example </a:t>
            </a:r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en-US" altLang="en-US" dirty="0"/>
              <a:t>TCP under wireless (LTE) </a:t>
            </a:r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endParaRPr lang="en-US" altLang="en-US" dirty="0"/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tx2"/>
                </a:solidFill>
              </a:rPr>
              <a:t>Multipath TCP</a:t>
            </a:r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endParaRPr lang="en-US" altLang="en-US" dirty="0">
              <a:solidFill>
                <a:schemeClr val="tx2"/>
              </a:solidFill>
            </a:endParaRPr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chemeClr val="tx2"/>
                </a:solidFill>
              </a:rPr>
              <a:t>TCP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en-US" dirty="0">
                <a:solidFill>
                  <a:schemeClr val="tx2"/>
                </a:solidFill>
              </a:rPr>
              <a:t>BBR</a:t>
            </a:r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endParaRPr lang="en-US" altLang="en-US" dirty="0">
              <a:solidFill>
                <a:schemeClr val="tx2"/>
              </a:solidFill>
            </a:endParaRPr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mr-IN" altLang="en-US" dirty="0">
                <a:solidFill>
                  <a:schemeClr val="tx2"/>
                </a:solidFill>
              </a:rPr>
              <a:t>…</a:t>
            </a:r>
            <a:endParaRPr lang="en-US" altLang="en-US" dirty="0">
              <a:solidFill>
                <a:schemeClr val="tx2"/>
              </a:solidFill>
            </a:endParaRPr>
          </a:p>
          <a:p>
            <a:pPr lvl="1">
              <a:spcBef>
                <a:spcPts val="400"/>
              </a:spcBef>
              <a:buFont typeface="Wingdings" charset="2"/>
              <a:buChar char="§"/>
            </a:pPr>
            <a:endParaRPr lang="en-US" altLang="en-US" dirty="0"/>
          </a:p>
          <a:p>
            <a:pPr lvl="1">
              <a:spcBef>
                <a:spcPts val="400"/>
              </a:spcBef>
              <a:buFont typeface="Wingdings" charset="2"/>
              <a:buChar char="§"/>
            </a:pPr>
            <a:endParaRPr lang="en-US" altLang="en-US" dirty="0"/>
          </a:p>
          <a:p>
            <a:pPr lvl="1">
              <a:spcBef>
                <a:spcPts val="400"/>
              </a:spcBef>
              <a:buFont typeface="Wingdings" charset="2"/>
              <a:buChar char="§"/>
            </a:pPr>
            <a:endParaRPr lang="en-US" altLang="en-US" dirty="0">
              <a:solidFill>
                <a:schemeClr val="tx2"/>
              </a:solidFill>
            </a:endParaRPr>
          </a:p>
        </p:txBody>
      </p:sp>
      <p:pic>
        <p:nvPicPr>
          <p:cNvPr id="5" name="Picture 8" descr="Screen Shot 2013-11-03 at 4.54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033" y="3247510"/>
            <a:ext cx="4435967" cy="226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7E3A1CA-BAEC-1247-8612-E7923AFD43BC}"/>
              </a:ext>
            </a:extLst>
          </p:cNvPr>
          <p:cNvSpPr txBox="1">
            <a:spLocks/>
          </p:cNvSpPr>
          <p:nvPr/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68DA67-80D1-244B-8BFF-02331BC98884}" type="slidenum">
              <a:rPr lang="en-US" altLang="en-US" sz="1400" smtClean="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41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6002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457200" indent="-457200">
              <a:spcBef>
                <a:spcPct val="20000"/>
              </a:spcBef>
              <a:buClr>
                <a:srgbClr val="C00000"/>
              </a:buClr>
              <a:buSzPct val="85000"/>
              <a:buFont typeface="Wingdings" charset="2"/>
              <a:buChar char="Ø"/>
              <a:defRPr/>
            </a:pPr>
            <a:r>
              <a:rPr lang="en-US" sz="2800" i="1" dirty="0">
                <a:solidFill>
                  <a:srgbClr val="C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overview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13EC911E-8FDF-B744-86ED-0706AFB94BB4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12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28" name="Rectangle 2"/>
          <p:cNvSpPr>
            <a:spLocks noChangeArrowheads="1"/>
          </p:cNvSpPr>
          <p:nvPr/>
        </p:nvSpPr>
        <p:spPr bwMode="auto">
          <a:xfrm>
            <a:off x="304800" y="228600"/>
            <a:ext cx="838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3600" u="sng">
                <a:solidFill>
                  <a:srgbClr val="3333CC"/>
                </a:solidFill>
                <a:ea typeface=""/>
              </a:rPr>
              <a:t>Network Layer</a:t>
            </a:r>
            <a:endParaRPr lang="en-US" altLang="en-US" sz="4800" u="sng">
              <a:solidFill>
                <a:srgbClr val="3333CC"/>
              </a:solidFill>
              <a:ea typeface=""/>
            </a:endParaRPr>
          </a:p>
        </p:txBody>
      </p:sp>
      <p:sp>
        <p:nvSpPr>
          <p:cNvPr id="685059" name="Rectangle 3"/>
          <p:cNvSpPr>
            <a:spLocks noChangeArrowheads="1"/>
          </p:cNvSpPr>
          <p:nvPr/>
        </p:nvSpPr>
        <p:spPr bwMode="auto">
          <a:xfrm>
            <a:off x="338138" y="1471613"/>
            <a:ext cx="4281487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  <a:ea typeface=""/>
              </a:rPr>
              <a:t>Transport packet from source to </a:t>
            </a:r>
            <a:r>
              <a:rPr lang="en-US" altLang="en-US" dirty="0" err="1">
                <a:solidFill>
                  <a:srgbClr val="000000"/>
                </a:solidFill>
                <a:ea typeface=""/>
              </a:rPr>
              <a:t>dest</a:t>
            </a:r>
            <a:r>
              <a:rPr lang="en-US" altLang="en-US" dirty="0">
                <a:solidFill>
                  <a:srgbClr val="000000"/>
                </a:solidFill>
                <a:ea typeface=""/>
              </a:rPr>
              <a:t>.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  <a:ea typeface=""/>
              </a:rPr>
              <a:t>Network layer in </a:t>
            </a:r>
            <a:r>
              <a:rPr lang="en-US" altLang="en-US" i="1" dirty="0">
                <a:solidFill>
                  <a:srgbClr val="000000"/>
                </a:solidFill>
                <a:ea typeface=""/>
              </a:rPr>
              <a:t>every</a:t>
            </a:r>
            <a:r>
              <a:rPr lang="en-US" altLang="en-US" dirty="0">
                <a:solidFill>
                  <a:srgbClr val="000000"/>
                </a:solidFill>
                <a:ea typeface=""/>
              </a:rPr>
              <a:t> host, router</a:t>
            </a:r>
          </a:p>
          <a:p>
            <a:pPr>
              <a:spcBef>
                <a:spcPct val="7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B</a:t>
            </a:r>
            <a:r>
              <a:rPr lang="en-US" altLang="en-US" dirty="0">
                <a:solidFill>
                  <a:srgbClr val="FF0000"/>
                </a:solidFill>
                <a:ea typeface=""/>
              </a:rPr>
              <a:t>asic functions:</a:t>
            </a:r>
            <a:endParaRPr lang="en-US" altLang="en-US" dirty="0">
              <a:solidFill>
                <a:srgbClr val="000000"/>
              </a:solidFill>
              <a:ea typeface=""/>
            </a:endParaRPr>
          </a:p>
          <a:p>
            <a:pPr>
              <a:spcBef>
                <a:spcPct val="20000"/>
              </a:spcBef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inter-networking (e.g., fragmentation/assembly)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75000"/>
              <a:buFont typeface="Wingdings" charset="2"/>
              <a:buChar char="Ø"/>
            </a:pPr>
            <a:r>
              <a:rPr lang="en-US" altLang="zh-CN" dirty="0">
                <a:solidFill>
                  <a:schemeClr val="accent6"/>
                </a:solidFill>
                <a:ea typeface="宋体" charset="-122"/>
              </a:rPr>
              <a:t>routing</a:t>
            </a: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 (determine </a:t>
            </a:r>
            <a:r>
              <a:rPr lang="en-US" altLang="en-US" dirty="0">
                <a:solidFill>
                  <a:srgbClr val="000000"/>
                </a:solidFill>
                <a:ea typeface=""/>
              </a:rPr>
              <a:t>route(s) taken by packets of a flow), and </a:t>
            </a:r>
            <a:r>
              <a:rPr lang="en-US" altLang="en-US" dirty="0">
                <a:solidFill>
                  <a:schemeClr val="accent6"/>
                </a:solidFill>
                <a:ea typeface=""/>
              </a:rPr>
              <a:t>forwarding</a:t>
            </a:r>
            <a:r>
              <a:rPr lang="en-US" altLang="en-US" dirty="0">
                <a:solidFill>
                  <a:srgbClr val="000000"/>
                </a:solidFill>
                <a:ea typeface=""/>
              </a:rPr>
              <a:t> (move the packets along the route(s))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4619625" y="1792288"/>
          <a:ext cx="387985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013" name="Photo Editor Photo" r:id="rId4" imgW="7628571" imgH="7992591" progId="MSPhotoEd.3">
                  <p:embed/>
                </p:oleObj>
              </mc:Choice>
              <mc:Fallback>
                <p:oleObj name="Photo Editor Photo" r:id="rId4" imgW="7628571" imgH="799259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625" y="1792288"/>
                        <a:ext cx="387985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612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CC978B38-6BBA-DE40-8136-39730AAF9F1A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1262063" y="1781175"/>
            <a:ext cx="7539037" cy="45116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1163638" y="1847850"/>
            <a:ext cx="7539037" cy="451167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3078" name="Rectangle 4"/>
          <p:cNvSpPr>
            <a:spLocks noGrp="1" noChangeArrowheads="1"/>
          </p:cNvSpPr>
          <p:nvPr>
            <p:ph type="title"/>
          </p:nvPr>
        </p:nvSpPr>
        <p:spPr>
          <a:xfrm>
            <a:off x="419100" y="133350"/>
            <a:ext cx="7772400" cy="1143000"/>
          </a:xfrm>
        </p:spPr>
        <p:txBody>
          <a:bodyPr/>
          <a:lstStyle/>
          <a:p>
            <a:r>
              <a:rPr lang="en-US" altLang="en-US" sz="3600" dirty="0"/>
              <a:t>Current Internet Network Layer</a:t>
            </a:r>
            <a:endParaRPr lang="en-US" altLang="en-US" dirty="0"/>
          </a:p>
        </p:txBody>
      </p:sp>
      <p:grpSp>
        <p:nvGrpSpPr>
          <p:cNvPr id="3079" name="Group 6"/>
          <p:cNvGrpSpPr>
            <a:grpSpLocks/>
          </p:cNvGrpSpPr>
          <p:nvPr/>
        </p:nvGrpSpPr>
        <p:grpSpPr bwMode="auto">
          <a:xfrm>
            <a:off x="3452813" y="4037013"/>
            <a:ext cx="1530350" cy="1343025"/>
            <a:chOff x="3996" y="2883"/>
            <a:chExt cx="646" cy="765"/>
          </a:xfrm>
        </p:grpSpPr>
        <p:sp>
          <p:nvSpPr>
            <p:cNvPr id="3109" name="Rectangle 7"/>
            <p:cNvSpPr>
              <a:spLocks noChangeArrowheads="1"/>
            </p:cNvSpPr>
            <p:nvPr/>
          </p:nvSpPr>
          <p:spPr bwMode="auto">
            <a:xfrm>
              <a:off x="4023" y="2883"/>
              <a:ext cx="582" cy="7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10" name="Rectangle 8"/>
            <p:cNvSpPr>
              <a:spLocks noChangeArrowheads="1"/>
            </p:cNvSpPr>
            <p:nvPr/>
          </p:nvSpPr>
          <p:spPr bwMode="auto">
            <a:xfrm>
              <a:off x="3996" y="2910"/>
              <a:ext cx="582" cy="7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11" name="Text Box 9"/>
            <p:cNvSpPr txBox="1">
              <a:spLocks noChangeArrowheads="1"/>
            </p:cNvSpPr>
            <p:nvPr/>
          </p:nvSpPr>
          <p:spPr bwMode="auto">
            <a:xfrm>
              <a:off x="4011" y="3074"/>
              <a:ext cx="631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forwarding</a:t>
              </a:r>
            </a:p>
          </p:txBody>
        </p:sp>
        <p:sp>
          <p:nvSpPr>
            <p:cNvPr id="3112" name="Line 10"/>
            <p:cNvSpPr>
              <a:spLocks noChangeShapeType="1"/>
            </p:cNvSpPr>
            <p:nvPr/>
          </p:nvSpPr>
          <p:spPr bwMode="auto">
            <a:xfrm>
              <a:off x="4065" y="2994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113" name="Line 11"/>
            <p:cNvSpPr>
              <a:spLocks noChangeShapeType="1"/>
            </p:cNvSpPr>
            <p:nvPr/>
          </p:nvSpPr>
          <p:spPr bwMode="auto">
            <a:xfrm>
              <a:off x="4071" y="3048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114" name="Line 12"/>
            <p:cNvSpPr>
              <a:spLocks noChangeShapeType="1"/>
            </p:cNvSpPr>
            <p:nvPr/>
          </p:nvSpPr>
          <p:spPr bwMode="auto">
            <a:xfrm>
              <a:off x="4074" y="3102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115" name="Line 13"/>
            <p:cNvSpPr>
              <a:spLocks noChangeShapeType="1"/>
            </p:cNvSpPr>
            <p:nvPr/>
          </p:nvSpPr>
          <p:spPr bwMode="auto">
            <a:xfrm>
              <a:off x="4065" y="3477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116" name="Line 14"/>
            <p:cNvSpPr>
              <a:spLocks noChangeShapeType="1"/>
            </p:cNvSpPr>
            <p:nvPr/>
          </p:nvSpPr>
          <p:spPr bwMode="auto">
            <a:xfrm>
              <a:off x="4068" y="3528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117" name="Line 15"/>
            <p:cNvSpPr>
              <a:spLocks noChangeShapeType="1"/>
            </p:cNvSpPr>
            <p:nvPr/>
          </p:nvSpPr>
          <p:spPr bwMode="auto">
            <a:xfrm>
              <a:off x="4071" y="3579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sp>
        <p:nvSpPr>
          <p:cNvPr id="3080" name="Rectangle 16"/>
          <p:cNvSpPr>
            <a:spLocks noGrp="1" noChangeArrowheads="1"/>
          </p:cNvSpPr>
          <p:nvPr>
            <p:ph type="body" sz="half" idx="1"/>
          </p:nvPr>
        </p:nvSpPr>
        <p:spPr>
          <a:xfrm>
            <a:off x="439005" y="1397262"/>
            <a:ext cx="7534275" cy="43815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en-US" sz="2400"/>
              <a:t>Network layer functions:</a:t>
            </a:r>
          </a:p>
        </p:txBody>
      </p:sp>
      <p:sp>
        <p:nvSpPr>
          <p:cNvPr id="3081" name="Line 17"/>
          <p:cNvSpPr>
            <a:spLocks noChangeShapeType="1"/>
          </p:cNvSpPr>
          <p:nvPr/>
        </p:nvSpPr>
        <p:spPr bwMode="auto">
          <a:xfrm flipV="1">
            <a:off x="1185863" y="5895975"/>
            <a:ext cx="7505700" cy="11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082" name="Line 18"/>
          <p:cNvSpPr>
            <a:spLocks noChangeShapeType="1"/>
          </p:cNvSpPr>
          <p:nvPr/>
        </p:nvSpPr>
        <p:spPr bwMode="auto">
          <a:xfrm flipV="1">
            <a:off x="1214438" y="5429250"/>
            <a:ext cx="7527925" cy="11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3083" name="Group 19"/>
          <p:cNvGrpSpPr>
            <a:grpSpLocks/>
          </p:cNvGrpSpPr>
          <p:nvPr/>
        </p:nvGrpSpPr>
        <p:grpSpPr bwMode="auto">
          <a:xfrm>
            <a:off x="1265238" y="2552700"/>
            <a:ext cx="2178050" cy="979488"/>
            <a:chOff x="1175" y="1848"/>
            <a:chExt cx="1189" cy="558"/>
          </a:xfrm>
        </p:grpSpPr>
        <p:sp>
          <p:nvSpPr>
            <p:cNvPr id="3106" name="Rectangle 20"/>
            <p:cNvSpPr>
              <a:spLocks noChangeArrowheads="1"/>
            </p:cNvSpPr>
            <p:nvPr/>
          </p:nvSpPr>
          <p:spPr bwMode="auto">
            <a:xfrm>
              <a:off x="1224" y="1848"/>
              <a:ext cx="1140" cy="5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07" name="Rectangle 21"/>
            <p:cNvSpPr>
              <a:spLocks noChangeArrowheads="1"/>
            </p:cNvSpPr>
            <p:nvPr/>
          </p:nvSpPr>
          <p:spPr bwMode="auto">
            <a:xfrm>
              <a:off x="1182" y="1890"/>
              <a:ext cx="1140" cy="5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08" name="Text Box 22"/>
            <p:cNvSpPr txBox="1">
              <a:spLocks noChangeArrowheads="1"/>
            </p:cNvSpPr>
            <p:nvPr/>
          </p:nvSpPr>
          <p:spPr bwMode="auto">
            <a:xfrm>
              <a:off x="1175" y="1895"/>
              <a:ext cx="999" cy="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  <a:ea typeface=""/>
                </a:rPr>
                <a:t>Routing protocols</a:t>
              </a:r>
            </a:p>
            <a:p>
              <a:pPr>
                <a:buFontTx/>
                <a:buChar char="•"/>
              </a:pPr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path selection</a:t>
              </a:r>
            </a:p>
            <a:p>
              <a:pPr>
                <a:buFontTx/>
                <a:buChar char="•"/>
              </a:pPr>
              <a:r>
                <a:rPr lang="en-US" altLang="en-US" sz="1200">
                  <a:solidFill>
                    <a:srgbClr val="000000"/>
                  </a:solidFill>
                  <a:ea typeface=""/>
                </a:rPr>
                <a:t>e.g., RIP, OSPF, BGP</a:t>
              </a:r>
              <a:endParaRPr lang="en-US" altLang="en-US" sz="1400">
                <a:solidFill>
                  <a:srgbClr val="000000"/>
                </a:solidFill>
                <a:ea typeface=""/>
              </a:endParaRPr>
            </a:p>
          </p:txBody>
        </p:sp>
      </p:grpSp>
      <p:grpSp>
        <p:nvGrpSpPr>
          <p:cNvPr id="3084" name="Group 24"/>
          <p:cNvGrpSpPr>
            <a:grpSpLocks/>
          </p:cNvGrpSpPr>
          <p:nvPr/>
        </p:nvGrpSpPr>
        <p:grpSpPr bwMode="auto">
          <a:xfrm>
            <a:off x="5303838" y="4030663"/>
            <a:ext cx="3087687" cy="1306512"/>
            <a:chOff x="102" y="1272"/>
            <a:chExt cx="1890" cy="744"/>
          </a:xfrm>
        </p:grpSpPr>
        <p:sp>
          <p:nvSpPr>
            <p:cNvPr id="3103" name="Rectangle 25"/>
            <p:cNvSpPr>
              <a:spLocks noChangeArrowheads="1"/>
            </p:cNvSpPr>
            <p:nvPr/>
          </p:nvSpPr>
          <p:spPr bwMode="auto">
            <a:xfrm>
              <a:off x="144" y="1272"/>
              <a:ext cx="1848" cy="6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04" name="Rectangle 26"/>
            <p:cNvSpPr>
              <a:spLocks noChangeArrowheads="1"/>
            </p:cNvSpPr>
            <p:nvPr/>
          </p:nvSpPr>
          <p:spPr bwMode="auto">
            <a:xfrm>
              <a:off x="102" y="1314"/>
              <a:ext cx="1848" cy="7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05" name="Text Box 27"/>
            <p:cNvSpPr txBox="1">
              <a:spLocks noChangeArrowheads="1"/>
            </p:cNvSpPr>
            <p:nvPr/>
          </p:nvSpPr>
          <p:spPr bwMode="auto">
            <a:xfrm>
              <a:off x="116" y="1335"/>
              <a:ext cx="1768" cy="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en-US" sz="1400">
                  <a:solidFill>
                    <a:srgbClr val="FF0000"/>
                  </a:solidFill>
                  <a:ea typeface=""/>
                </a:rPr>
                <a:t>Network layer protocol (e.g., IP)</a:t>
              </a:r>
            </a:p>
            <a:p>
              <a:pPr>
                <a:buFontTx/>
                <a:buChar char="•"/>
              </a:pPr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addressing conventions</a:t>
              </a:r>
            </a:p>
            <a:p>
              <a:pPr>
                <a:buFontTx/>
                <a:buChar char="•"/>
              </a:pPr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packet format</a:t>
              </a:r>
            </a:p>
            <a:p>
              <a:pPr>
                <a:buFontTx/>
                <a:buChar char="•"/>
              </a:pPr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packet handling conventions</a:t>
              </a:r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</p:grpSp>
      <p:grpSp>
        <p:nvGrpSpPr>
          <p:cNvPr id="3085" name="Group 28"/>
          <p:cNvGrpSpPr>
            <a:grpSpLocks/>
          </p:cNvGrpSpPr>
          <p:nvPr/>
        </p:nvGrpSpPr>
        <p:grpSpPr bwMode="auto">
          <a:xfrm>
            <a:off x="3857625" y="2540000"/>
            <a:ext cx="2028825" cy="979488"/>
            <a:chOff x="72" y="1146"/>
            <a:chExt cx="1260" cy="558"/>
          </a:xfrm>
        </p:grpSpPr>
        <p:sp>
          <p:nvSpPr>
            <p:cNvPr id="3100" name="Rectangle 29"/>
            <p:cNvSpPr>
              <a:spLocks noChangeArrowheads="1"/>
            </p:cNvSpPr>
            <p:nvPr/>
          </p:nvSpPr>
          <p:spPr bwMode="auto">
            <a:xfrm>
              <a:off x="114" y="1146"/>
              <a:ext cx="1218" cy="5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01" name="Rectangle 30"/>
            <p:cNvSpPr>
              <a:spLocks noChangeArrowheads="1"/>
            </p:cNvSpPr>
            <p:nvPr/>
          </p:nvSpPr>
          <p:spPr bwMode="auto">
            <a:xfrm>
              <a:off x="72" y="1188"/>
              <a:ext cx="1218" cy="5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02" name="Text Box 31"/>
            <p:cNvSpPr txBox="1">
              <a:spLocks noChangeArrowheads="1"/>
            </p:cNvSpPr>
            <p:nvPr/>
          </p:nvSpPr>
          <p:spPr bwMode="auto">
            <a:xfrm>
              <a:off x="80" y="1187"/>
              <a:ext cx="1197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en-US" sz="1400">
                  <a:solidFill>
                    <a:srgbClr val="FF0000"/>
                  </a:solidFill>
                  <a:ea typeface=""/>
                </a:rPr>
                <a:t>Control protocols</a:t>
              </a:r>
            </a:p>
            <a:p>
              <a:pPr>
                <a:buFontTx/>
                <a:buChar char="•"/>
              </a:pPr>
              <a:r>
                <a:rPr lang="en-US" altLang="en-US" sz="1400">
                  <a:solidFill>
                    <a:srgbClr val="000000"/>
                  </a:solidFill>
                  <a:ea typeface=""/>
                </a:rPr>
                <a:t>error reporting</a:t>
              </a:r>
              <a:r>
                <a:rPr lang="en-US" altLang="zh-CN" sz="1400">
                  <a:solidFill>
                    <a:srgbClr val="000000"/>
                  </a:solidFill>
                  <a:ea typeface="宋体" charset="-122"/>
                </a:rPr>
                <a:t> </a:t>
              </a:r>
              <a:br>
                <a:rPr lang="en-US" altLang="zh-CN" sz="1400">
                  <a:solidFill>
                    <a:srgbClr val="000000"/>
                  </a:solidFill>
                  <a:ea typeface="宋体" charset="-122"/>
                </a:rPr>
              </a:br>
              <a:r>
                <a:rPr lang="en-US" altLang="en-US" sz="1400">
                  <a:solidFill>
                    <a:srgbClr val="000000"/>
                  </a:solidFill>
                  <a:ea typeface=""/>
                </a:rPr>
                <a:t>e.g. ICMP</a:t>
              </a:r>
            </a:p>
          </p:txBody>
        </p:sp>
      </p:grpSp>
      <p:sp>
        <p:nvSpPr>
          <p:cNvPr id="3086" name="Line 32"/>
          <p:cNvSpPr>
            <a:spLocks noChangeShapeType="1"/>
          </p:cNvSpPr>
          <p:nvPr/>
        </p:nvSpPr>
        <p:spPr bwMode="auto">
          <a:xfrm flipV="1">
            <a:off x="1214438" y="2466975"/>
            <a:ext cx="7527925" cy="11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087" name="Text Box 33"/>
          <p:cNvSpPr txBox="1">
            <a:spLocks noChangeArrowheads="1"/>
          </p:cNvSpPr>
          <p:nvPr/>
        </p:nvSpPr>
        <p:spPr bwMode="auto">
          <a:xfrm>
            <a:off x="3468688" y="1993900"/>
            <a:ext cx="18589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>
                <a:solidFill>
                  <a:srgbClr val="808080"/>
                </a:solidFill>
                <a:ea typeface=""/>
              </a:rPr>
              <a:t>Transport layer</a:t>
            </a: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3088" name="Text Box 34"/>
          <p:cNvSpPr txBox="1">
            <a:spLocks noChangeArrowheads="1"/>
          </p:cNvSpPr>
          <p:nvPr/>
        </p:nvSpPr>
        <p:spPr bwMode="auto">
          <a:xfrm>
            <a:off x="4070350" y="5459413"/>
            <a:ext cx="12176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>
                <a:solidFill>
                  <a:srgbClr val="808080"/>
                </a:solidFill>
                <a:ea typeface=""/>
              </a:rPr>
              <a:t>Link layer</a:t>
            </a: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3089" name="Text Box 35"/>
          <p:cNvSpPr txBox="1">
            <a:spLocks noChangeArrowheads="1"/>
          </p:cNvSpPr>
          <p:nvPr/>
        </p:nvSpPr>
        <p:spPr bwMode="auto">
          <a:xfrm>
            <a:off x="3857625" y="5954713"/>
            <a:ext cx="1630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>
                <a:solidFill>
                  <a:srgbClr val="808080"/>
                </a:solidFill>
                <a:ea typeface=""/>
              </a:rPr>
              <a:t>physical layer</a:t>
            </a: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3090" name="Text Box 36"/>
          <p:cNvSpPr txBox="1">
            <a:spLocks noChangeArrowheads="1"/>
          </p:cNvSpPr>
          <p:nvPr/>
        </p:nvSpPr>
        <p:spPr bwMode="auto">
          <a:xfrm>
            <a:off x="0" y="3524250"/>
            <a:ext cx="12112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r"/>
            <a:r>
              <a:rPr lang="en-US" altLang="en-US" sz="2000">
                <a:solidFill>
                  <a:srgbClr val="FF0000"/>
                </a:solidFill>
                <a:ea typeface=""/>
              </a:rPr>
              <a:t>Network</a:t>
            </a:r>
          </a:p>
          <a:p>
            <a:pPr algn="r"/>
            <a:r>
              <a:rPr lang="en-US" altLang="en-US" sz="2000">
                <a:solidFill>
                  <a:srgbClr val="FF0000"/>
                </a:solidFill>
                <a:ea typeface=""/>
              </a:rPr>
              <a:t>layer</a:t>
            </a:r>
            <a:endParaRPr lang="en-US" altLang="en-US" sz="1600">
              <a:solidFill>
                <a:srgbClr val="000000"/>
              </a:solidFill>
              <a:ea typeface=""/>
            </a:endParaRPr>
          </a:p>
        </p:txBody>
      </p:sp>
      <p:sp>
        <p:nvSpPr>
          <p:cNvPr id="3091" name="Line 37"/>
          <p:cNvSpPr>
            <a:spLocks noChangeShapeType="1"/>
          </p:cNvSpPr>
          <p:nvPr/>
        </p:nvSpPr>
        <p:spPr bwMode="auto">
          <a:xfrm flipV="1">
            <a:off x="1023938" y="2486025"/>
            <a:ext cx="1587" cy="825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092" name="Line 38"/>
          <p:cNvSpPr>
            <a:spLocks noChangeShapeType="1"/>
          </p:cNvSpPr>
          <p:nvPr/>
        </p:nvSpPr>
        <p:spPr bwMode="auto">
          <a:xfrm>
            <a:off x="1008063" y="4511675"/>
            <a:ext cx="1587" cy="825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3093" name="Group 39"/>
          <p:cNvGrpSpPr>
            <a:grpSpLocks/>
          </p:cNvGrpSpPr>
          <p:nvPr/>
        </p:nvGrpSpPr>
        <p:grpSpPr bwMode="auto">
          <a:xfrm>
            <a:off x="6192838" y="2527300"/>
            <a:ext cx="2089150" cy="979488"/>
            <a:chOff x="72" y="1146"/>
            <a:chExt cx="1260" cy="558"/>
          </a:xfrm>
        </p:grpSpPr>
        <p:sp>
          <p:nvSpPr>
            <p:cNvPr id="3097" name="Rectangle 40"/>
            <p:cNvSpPr>
              <a:spLocks noChangeArrowheads="1"/>
            </p:cNvSpPr>
            <p:nvPr/>
          </p:nvSpPr>
          <p:spPr bwMode="auto">
            <a:xfrm>
              <a:off x="114" y="1146"/>
              <a:ext cx="1218" cy="5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098" name="Rectangle 41"/>
            <p:cNvSpPr>
              <a:spLocks noChangeArrowheads="1"/>
            </p:cNvSpPr>
            <p:nvPr/>
          </p:nvSpPr>
          <p:spPr bwMode="auto">
            <a:xfrm>
              <a:off x="72" y="1188"/>
              <a:ext cx="1218" cy="5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099" name="Text Box 42"/>
            <p:cNvSpPr txBox="1">
              <a:spLocks noChangeArrowheads="1"/>
            </p:cNvSpPr>
            <p:nvPr/>
          </p:nvSpPr>
          <p:spPr bwMode="auto">
            <a:xfrm>
              <a:off x="80" y="1187"/>
              <a:ext cx="1197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en-US" sz="1400">
                  <a:solidFill>
                    <a:srgbClr val="FF0000"/>
                  </a:solidFill>
                  <a:ea typeface=""/>
                </a:rPr>
                <a:t>Control protocols</a:t>
              </a:r>
            </a:p>
            <a:p>
              <a:r>
                <a:rPr lang="en-US" altLang="en-US" sz="1400">
                  <a:solidFill>
                    <a:srgbClr val="000000"/>
                  </a:solidFill>
                  <a:ea typeface=""/>
                </a:rPr>
                <a:t>- router “signaling”</a:t>
              </a:r>
              <a:r>
                <a:rPr lang="en-US" altLang="zh-CN" sz="1400">
                  <a:solidFill>
                    <a:srgbClr val="000000"/>
                  </a:solidFill>
                  <a:ea typeface="宋体" charset="-122"/>
                </a:rPr>
                <a:t> </a:t>
              </a:r>
              <a:br>
                <a:rPr lang="en-US" altLang="zh-CN" sz="1400">
                  <a:solidFill>
                    <a:srgbClr val="000000"/>
                  </a:solidFill>
                  <a:ea typeface="宋体" charset="-122"/>
                </a:rPr>
              </a:br>
              <a:r>
                <a:rPr lang="en-US" altLang="zh-CN" sz="1400">
                  <a:solidFill>
                    <a:srgbClr val="000000"/>
                  </a:solidFill>
                  <a:ea typeface="宋体" charset="-122"/>
                </a:rPr>
                <a:t>e.g. RSVP</a:t>
              </a:r>
              <a:endParaRPr lang="en-US" altLang="en-US" sz="1400">
                <a:solidFill>
                  <a:srgbClr val="000000"/>
                </a:solidFill>
                <a:ea typeface=""/>
              </a:endParaRPr>
            </a:p>
          </p:txBody>
        </p:sp>
      </p:grpSp>
      <p:sp>
        <p:nvSpPr>
          <p:cNvPr id="3094" name="Line 43"/>
          <p:cNvSpPr>
            <a:spLocks noChangeShapeType="1"/>
          </p:cNvSpPr>
          <p:nvPr/>
        </p:nvSpPr>
        <p:spPr bwMode="auto">
          <a:xfrm>
            <a:off x="3192463" y="3613150"/>
            <a:ext cx="404812" cy="3143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095" name="Line 44"/>
          <p:cNvSpPr>
            <a:spLocks noChangeShapeType="1"/>
          </p:cNvSpPr>
          <p:nvPr/>
        </p:nvSpPr>
        <p:spPr bwMode="auto">
          <a:xfrm flipH="1">
            <a:off x="4259263" y="3586163"/>
            <a:ext cx="0" cy="3587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096" name="Line 45"/>
          <p:cNvSpPr>
            <a:spLocks noChangeShapeType="1"/>
          </p:cNvSpPr>
          <p:nvPr/>
        </p:nvSpPr>
        <p:spPr bwMode="auto">
          <a:xfrm flipH="1">
            <a:off x="4918075" y="3556000"/>
            <a:ext cx="1454150" cy="374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99574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97" name="Group 7"/>
          <p:cNvGrpSpPr>
            <a:grpSpLocks/>
          </p:cNvGrpSpPr>
          <p:nvPr/>
        </p:nvGrpSpPr>
        <p:grpSpPr bwMode="auto">
          <a:xfrm>
            <a:off x="7029622" y="3571627"/>
            <a:ext cx="1312020" cy="912710"/>
            <a:chOff x="7245350" y="4273550"/>
            <a:chExt cx="1181100" cy="806450"/>
          </a:xfrm>
        </p:grpSpPr>
        <p:grpSp>
          <p:nvGrpSpPr>
            <p:cNvPr id="81210" name="Group 4"/>
            <p:cNvGrpSpPr>
              <a:grpSpLocks/>
            </p:cNvGrpSpPr>
            <p:nvPr/>
          </p:nvGrpSpPr>
          <p:grpSpPr bwMode="auto">
            <a:xfrm>
              <a:off x="7245350" y="4273550"/>
              <a:ext cx="1176862" cy="733003"/>
              <a:chOff x="628" y="1878"/>
              <a:chExt cx="833" cy="499"/>
            </a:xfrm>
          </p:grpSpPr>
          <p:sp>
            <p:nvSpPr>
              <p:cNvPr id="81228" name="Oval 5"/>
              <p:cNvSpPr>
                <a:spLocks noChangeArrowheads="1"/>
              </p:cNvSpPr>
              <p:nvPr/>
            </p:nvSpPr>
            <p:spPr bwMode="auto">
              <a:xfrm>
                <a:off x="912" y="1878"/>
                <a:ext cx="363" cy="20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29" name="Oval 6"/>
              <p:cNvSpPr>
                <a:spLocks noChangeArrowheads="1"/>
              </p:cNvSpPr>
              <p:nvPr/>
            </p:nvSpPr>
            <p:spPr bwMode="auto">
              <a:xfrm>
                <a:off x="713" y="1932"/>
                <a:ext cx="278" cy="20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0" name="Oval 7"/>
              <p:cNvSpPr>
                <a:spLocks noChangeArrowheads="1"/>
              </p:cNvSpPr>
              <p:nvPr/>
            </p:nvSpPr>
            <p:spPr bwMode="auto">
              <a:xfrm>
                <a:off x="628" y="2056"/>
                <a:ext cx="188" cy="169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1" name="Oval 8"/>
              <p:cNvSpPr>
                <a:spLocks noChangeArrowheads="1"/>
              </p:cNvSpPr>
              <p:nvPr/>
            </p:nvSpPr>
            <p:spPr bwMode="auto">
              <a:xfrm>
                <a:off x="685" y="2131"/>
                <a:ext cx="282" cy="18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2" name="Oval 9"/>
              <p:cNvSpPr>
                <a:spLocks noChangeArrowheads="1"/>
              </p:cNvSpPr>
              <p:nvPr/>
            </p:nvSpPr>
            <p:spPr bwMode="auto">
              <a:xfrm>
                <a:off x="884" y="2161"/>
                <a:ext cx="422" cy="21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3" name="Oval 10"/>
              <p:cNvSpPr>
                <a:spLocks noChangeArrowheads="1"/>
              </p:cNvSpPr>
              <p:nvPr/>
            </p:nvSpPr>
            <p:spPr bwMode="auto">
              <a:xfrm>
                <a:off x="1152" y="1938"/>
                <a:ext cx="271" cy="16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4" name="Oval 11"/>
              <p:cNvSpPr>
                <a:spLocks noChangeArrowheads="1"/>
              </p:cNvSpPr>
              <p:nvPr/>
            </p:nvSpPr>
            <p:spPr bwMode="auto">
              <a:xfrm>
                <a:off x="1193" y="2042"/>
                <a:ext cx="268" cy="163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5" name="Oval 12"/>
              <p:cNvSpPr>
                <a:spLocks noChangeArrowheads="1"/>
              </p:cNvSpPr>
              <p:nvPr/>
            </p:nvSpPr>
            <p:spPr bwMode="auto">
              <a:xfrm>
                <a:off x="1169" y="2076"/>
                <a:ext cx="266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6" name="Oval 13"/>
              <p:cNvSpPr>
                <a:spLocks noChangeArrowheads="1"/>
              </p:cNvSpPr>
              <p:nvPr/>
            </p:nvSpPr>
            <p:spPr bwMode="auto">
              <a:xfrm>
                <a:off x="779" y="1996"/>
                <a:ext cx="541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</p:grpSp>
        <p:grpSp>
          <p:nvGrpSpPr>
            <p:cNvPr id="81211" name="Group 14"/>
            <p:cNvGrpSpPr>
              <a:grpSpLocks/>
            </p:cNvGrpSpPr>
            <p:nvPr/>
          </p:nvGrpSpPr>
          <p:grpSpPr bwMode="auto">
            <a:xfrm>
              <a:off x="7245350" y="4341121"/>
              <a:ext cx="1181100" cy="738879"/>
              <a:chOff x="628" y="1876"/>
              <a:chExt cx="836" cy="503"/>
            </a:xfrm>
          </p:grpSpPr>
          <p:sp>
            <p:nvSpPr>
              <p:cNvPr id="81212" name="Arc 15"/>
              <p:cNvSpPr>
                <a:spLocks/>
              </p:cNvSpPr>
              <p:nvPr/>
            </p:nvSpPr>
            <p:spPr bwMode="auto">
              <a:xfrm>
                <a:off x="921" y="1876"/>
                <a:ext cx="346" cy="104"/>
              </a:xfrm>
              <a:custGeom>
                <a:avLst/>
                <a:gdLst>
                  <a:gd name="T0" fmla="*/ 0 w 40736"/>
                  <a:gd name="T1" fmla="*/ 0 h 21600"/>
                  <a:gd name="T2" fmla="*/ 0 w 40736"/>
                  <a:gd name="T3" fmla="*/ 0 h 21600"/>
                  <a:gd name="T4" fmla="*/ 0 w 40736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736"/>
                  <a:gd name="T10" fmla="*/ 0 h 21600"/>
                  <a:gd name="T11" fmla="*/ 40736 w 40736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736" h="21600" fill="none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</a:path>
                  <a:path w="40736" h="21600" stroke="0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  <a:lnTo>
                      <a:pt x="20557" y="21600"/>
                    </a:lnTo>
                    <a:lnTo>
                      <a:pt x="0" y="14968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3" name="Arc 16"/>
              <p:cNvSpPr>
                <a:spLocks/>
              </p:cNvSpPr>
              <p:nvPr/>
            </p:nvSpPr>
            <p:spPr bwMode="auto">
              <a:xfrm>
                <a:off x="923" y="1878"/>
                <a:ext cx="342" cy="102"/>
              </a:xfrm>
              <a:custGeom>
                <a:avLst/>
                <a:gdLst>
                  <a:gd name="T0" fmla="*/ 0 w 40698"/>
                  <a:gd name="T1" fmla="*/ 0 h 21600"/>
                  <a:gd name="T2" fmla="*/ 0 w 40698"/>
                  <a:gd name="T3" fmla="*/ 0 h 21600"/>
                  <a:gd name="T4" fmla="*/ 0 w 4069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698"/>
                  <a:gd name="T10" fmla="*/ 0 h 21600"/>
                  <a:gd name="T11" fmla="*/ 40698 w 4069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698" h="21600" fill="none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</a:path>
                  <a:path w="40698" h="21600" stroke="0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  <a:lnTo>
                      <a:pt x="20540" y="21600"/>
                    </a:lnTo>
                    <a:lnTo>
                      <a:pt x="-1" y="1491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4" name="Arc 17"/>
              <p:cNvSpPr>
                <a:spLocks/>
              </p:cNvSpPr>
              <p:nvPr/>
            </p:nvSpPr>
            <p:spPr bwMode="auto">
              <a:xfrm>
                <a:off x="713" y="1930"/>
                <a:ext cx="214" cy="126"/>
              </a:xfrm>
              <a:custGeom>
                <a:avLst/>
                <a:gdLst>
                  <a:gd name="T0" fmla="*/ 0 w 32990"/>
                  <a:gd name="T1" fmla="*/ 0 h 25945"/>
                  <a:gd name="T2" fmla="*/ 0 w 32990"/>
                  <a:gd name="T3" fmla="*/ 0 h 25945"/>
                  <a:gd name="T4" fmla="*/ 0 w 32990"/>
                  <a:gd name="T5" fmla="*/ 0 h 25945"/>
                  <a:gd name="T6" fmla="*/ 0 60000 65536"/>
                  <a:gd name="T7" fmla="*/ 0 60000 65536"/>
                  <a:gd name="T8" fmla="*/ 0 60000 65536"/>
                  <a:gd name="T9" fmla="*/ 0 w 32990"/>
                  <a:gd name="T10" fmla="*/ 0 h 25945"/>
                  <a:gd name="T11" fmla="*/ 32990 w 32990"/>
                  <a:gd name="T12" fmla="*/ 25945 h 259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90" h="25945" fill="none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</a:path>
                  <a:path w="32990" h="25945" stroke="0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  <a:lnTo>
                      <a:pt x="21600" y="21600"/>
                    </a:lnTo>
                    <a:lnTo>
                      <a:pt x="441" y="25945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5" name="Arc 18"/>
              <p:cNvSpPr>
                <a:spLocks/>
              </p:cNvSpPr>
              <p:nvPr/>
            </p:nvSpPr>
            <p:spPr bwMode="auto">
              <a:xfrm>
                <a:off x="715" y="1932"/>
                <a:ext cx="211" cy="123"/>
              </a:xfrm>
              <a:custGeom>
                <a:avLst/>
                <a:gdLst>
                  <a:gd name="T0" fmla="*/ 0 w 32950"/>
                  <a:gd name="T1" fmla="*/ 0 h 25966"/>
                  <a:gd name="T2" fmla="*/ 0 w 32950"/>
                  <a:gd name="T3" fmla="*/ 0 h 25966"/>
                  <a:gd name="T4" fmla="*/ 0 w 32950"/>
                  <a:gd name="T5" fmla="*/ 0 h 25966"/>
                  <a:gd name="T6" fmla="*/ 0 60000 65536"/>
                  <a:gd name="T7" fmla="*/ 0 60000 65536"/>
                  <a:gd name="T8" fmla="*/ 0 60000 65536"/>
                  <a:gd name="T9" fmla="*/ 0 w 32950"/>
                  <a:gd name="T10" fmla="*/ 0 h 25966"/>
                  <a:gd name="T11" fmla="*/ 32950 w 32950"/>
                  <a:gd name="T12" fmla="*/ 25966 h 259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50" h="25966" fill="none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</a:path>
                  <a:path w="32950" h="25966" stroke="0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  <a:lnTo>
                      <a:pt x="21600" y="21600"/>
                    </a:lnTo>
                    <a:lnTo>
                      <a:pt x="445" y="2596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6" name="Arc 19"/>
              <p:cNvSpPr>
                <a:spLocks/>
              </p:cNvSpPr>
              <p:nvPr/>
            </p:nvSpPr>
            <p:spPr bwMode="auto">
              <a:xfrm>
                <a:off x="682" y="2217"/>
                <a:ext cx="216" cy="99"/>
              </a:xfrm>
              <a:custGeom>
                <a:avLst/>
                <a:gdLst>
                  <a:gd name="T0" fmla="*/ 0 w 32074"/>
                  <a:gd name="T1" fmla="*/ 0 h 22517"/>
                  <a:gd name="T2" fmla="*/ 0 w 32074"/>
                  <a:gd name="T3" fmla="*/ 0 h 22517"/>
                  <a:gd name="T4" fmla="*/ 0 w 32074"/>
                  <a:gd name="T5" fmla="*/ 0 h 22517"/>
                  <a:gd name="T6" fmla="*/ 0 60000 65536"/>
                  <a:gd name="T7" fmla="*/ 0 60000 65536"/>
                  <a:gd name="T8" fmla="*/ 0 60000 65536"/>
                  <a:gd name="T9" fmla="*/ 0 w 32074"/>
                  <a:gd name="T10" fmla="*/ 0 h 22517"/>
                  <a:gd name="T11" fmla="*/ 32074 w 32074"/>
                  <a:gd name="T12" fmla="*/ 22517 h 225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74" h="22517" fill="none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</a:path>
                  <a:path w="32074" h="22517" stroke="0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  <a:lnTo>
                      <a:pt x="21600" y="917"/>
                    </a:lnTo>
                    <a:lnTo>
                      <a:pt x="32073" y="1980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7" name="Arc 20"/>
              <p:cNvSpPr>
                <a:spLocks/>
              </p:cNvSpPr>
              <p:nvPr/>
            </p:nvSpPr>
            <p:spPr bwMode="auto">
              <a:xfrm>
                <a:off x="684" y="2217"/>
                <a:ext cx="213" cy="96"/>
              </a:xfrm>
              <a:custGeom>
                <a:avLst/>
                <a:gdLst>
                  <a:gd name="T0" fmla="*/ 0 w 32013"/>
                  <a:gd name="T1" fmla="*/ 0 h 22524"/>
                  <a:gd name="T2" fmla="*/ 0 w 32013"/>
                  <a:gd name="T3" fmla="*/ 0 h 22524"/>
                  <a:gd name="T4" fmla="*/ 0 w 32013"/>
                  <a:gd name="T5" fmla="*/ 0 h 22524"/>
                  <a:gd name="T6" fmla="*/ 0 60000 65536"/>
                  <a:gd name="T7" fmla="*/ 0 60000 65536"/>
                  <a:gd name="T8" fmla="*/ 0 60000 65536"/>
                  <a:gd name="T9" fmla="*/ 0 w 32013"/>
                  <a:gd name="T10" fmla="*/ 0 h 22524"/>
                  <a:gd name="T11" fmla="*/ 32013 w 32013"/>
                  <a:gd name="T12" fmla="*/ 22524 h 225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13" h="22524" fill="none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</a:path>
                  <a:path w="32013" h="22524" stroke="0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  <a:lnTo>
                      <a:pt x="21600" y="924"/>
                    </a:lnTo>
                    <a:lnTo>
                      <a:pt x="32013" y="19848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8" name="Arc 21"/>
              <p:cNvSpPr>
                <a:spLocks/>
              </p:cNvSpPr>
              <p:nvPr/>
            </p:nvSpPr>
            <p:spPr bwMode="auto">
              <a:xfrm>
                <a:off x="1262" y="1936"/>
                <a:ext cx="164" cy="120"/>
              </a:xfrm>
              <a:custGeom>
                <a:avLst/>
                <a:gdLst>
                  <a:gd name="T0" fmla="*/ 0 w 26077"/>
                  <a:gd name="T1" fmla="*/ 0 h 32051"/>
                  <a:gd name="T2" fmla="*/ 0 w 26077"/>
                  <a:gd name="T3" fmla="*/ 0 h 32051"/>
                  <a:gd name="T4" fmla="*/ 0 w 26077"/>
                  <a:gd name="T5" fmla="*/ 0 h 32051"/>
                  <a:gd name="T6" fmla="*/ 0 60000 65536"/>
                  <a:gd name="T7" fmla="*/ 0 60000 65536"/>
                  <a:gd name="T8" fmla="*/ 0 60000 65536"/>
                  <a:gd name="T9" fmla="*/ 0 w 26077"/>
                  <a:gd name="T10" fmla="*/ 0 h 32051"/>
                  <a:gd name="T11" fmla="*/ 26077 w 26077"/>
                  <a:gd name="T12" fmla="*/ 32051 h 320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7" h="32051" fill="none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</a:path>
                  <a:path w="26077" h="32051" stroke="0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  <a:lnTo>
                      <a:pt x="4477" y="21600"/>
                    </a:lnTo>
                    <a:lnTo>
                      <a:pt x="0" y="469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9" name="Arc 22"/>
              <p:cNvSpPr>
                <a:spLocks/>
              </p:cNvSpPr>
              <p:nvPr/>
            </p:nvSpPr>
            <p:spPr bwMode="auto">
              <a:xfrm>
                <a:off x="1263" y="1938"/>
                <a:ext cx="161" cy="118"/>
              </a:xfrm>
              <a:custGeom>
                <a:avLst/>
                <a:gdLst>
                  <a:gd name="T0" fmla="*/ 0 w 26034"/>
                  <a:gd name="T1" fmla="*/ 0 h 32133"/>
                  <a:gd name="T2" fmla="*/ 0 w 26034"/>
                  <a:gd name="T3" fmla="*/ 0 h 32133"/>
                  <a:gd name="T4" fmla="*/ 0 w 26034"/>
                  <a:gd name="T5" fmla="*/ 0 h 32133"/>
                  <a:gd name="T6" fmla="*/ 0 60000 65536"/>
                  <a:gd name="T7" fmla="*/ 0 60000 65536"/>
                  <a:gd name="T8" fmla="*/ 0 60000 65536"/>
                  <a:gd name="T9" fmla="*/ 0 w 26034"/>
                  <a:gd name="T10" fmla="*/ 0 h 32133"/>
                  <a:gd name="T11" fmla="*/ 26034 w 26034"/>
                  <a:gd name="T12" fmla="*/ 32133 h 3213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34" h="32133" fill="none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</a:path>
                  <a:path w="26034" h="32133" stroke="0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  <a:lnTo>
                      <a:pt x="4434" y="21600"/>
                    </a:lnTo>
                    <a:lnTo>
                      <a:pt x="-1" y="459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0" name="Arc 23"/>
              <p:cNvSpPr>
                <a:spLocks/>
              </p:cNvSpPr>
              <p:nvPr/>
            </p:nvSpPr>
            <p:spPr bwMode="auto">
              <a:xfrm>
                <a:off x="1308" y="2056"/>
                <a:ext cx="156" cy="119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</a:path>
                  <a:path w="21600" h="29154" stroke="0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  <a:lnTo>
                      <a:pt x="0" y="16866"/>
                    </a:lnTo>
                    <a:lnTo>
                      <a:pt x="13494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1" name="Arc 24"/>
              <p:cNvSpPr>
                <a:spLocks/>
              </p:cNvSpPr>
              <p:nvPr/>
            </p:nvSpPr>
            <p:spPr bwMode="auto">
              <a:xfrm>
                <a:off x="1308" y="2057"/>
                <a:ext cx="154" cy="117"/>
              </a:xfrm>
              <a:custGeom>
                <a:avLst/>
                <a:gdLst>
                  <a:gd name="T0" fmla="*/ 0 w 21600"/>
                  <a:gd name="T1" fmla="*/ 0 h 29302"/>
                  <a:gd name="T2" fmla="*/ 0 w 21600"/>
                  <a:gd name="T3" fmla="*/ 0 h 29302"/>
                  <a:gd name="T4" fmla="*/ 0 w 21600"/>
                  <a:gd name="T5" fmla="*/ 0 h 2930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302"/>
                  <a:gd name="T11" fmla="*/ 21600 w 21600"/>
                  <a:gd name="T12" fmla="*/ 29302 h 293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302" fill="none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</a:path>
                  <a:path w="21600" h="29302" stroke="0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  <a:lnTo>
                      <a:pt x="0" y="16931"/>
                    </a:lnTo>
                    <a:lnTo>
                      <a:pt x="13412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2" name="Arc 25"/>
              <p:cNvSpPr>
                <a:spLocks/>
              </p:cNvSpPr>
              <p:nvPr/>
            </p:nvSpPr>
            <p:spPr bwMode="auto">
              <a:xfrm>
                <a:off x="1257" y="2176"/>
                <a:ext cx="183" cy="172"/>
              </a:xfrm>
              <a:custGeom>
                <a:avLst/>
                <a:gdLst>
                  <a:gd name="T0" fmla="*/ 0 w 28724"/>
                  <a:gd name="T1" fmla="*/ 0 h 27592"/>
                  <a:gd name="T2" fmla="*/ 0 w 28724"/>
                  <a:gd name="T3" fmla="*/ 0 h 27592"/>
                  <a:gd name="T4" fmla="*/ 0 w 28724"/>
                  <a:gd name="T5" fmla="*/ 0 h 27592"/>
                  <a:gd name="T6" fmla="*/ 0 60000 65536"/>
                  <a:gd name="T7" fmla="*/ 0 60000 65536"/>
                  <a:gd name="T8" fmla="*/ 0 60000 65536"/>
                  <a:gd name="T9" fmla="*/ 0 w 28724"/>
                  <a:gd name="T10" fmla="*/ 0 h 27592"/>
                  <a:gd name="T11" fmla="*/ 28724 w 28724"/>
                  <a:gd name="T12" fmla="*/ 27592 h 275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4" h="27592" fill="none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</a:path>
                  <a:path w="28724" h="27592" stroke="0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  <a:lnTo>
                      <a:pt x="7124" y="5992"/>
                    </a:lnTo>
                    <a:lnTo>
                      <a:pt x="27876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3" name="Arc 26"/>
              <p:cNvSpPr>
                <a:spLocks/>
              </p:cNvSpPr>
              <p:nvPr/>
            </p:nvSpPr>
            <p:spPr bwMode="auto">
              <a:xfrm>
                <a:off x="1257" y="2176"/>
                <a:ext cx="180" cy="169"/>
              </a:xfrm>
              <a:custGeom>
                <a:avLst/>
                <a:gdLst>
                  <a:gd name="T0" fmla="*/ 0 w 28722"/>
                  <a:gd name="T1" fmla="*/ 0 h 27594"/>
                  <a:gd name="T2" fmla="*/ 0 w 28722"/>
                  <a:gd name="T3" fmla="*/ 0 h 27594"/>
                  <a:gd name="T4" fmla="*/ 0 w 28722"/>
                  <a:gd name="T5" fmla="*/ 0 h 27594"/>
                  <a:gd name="T6" fmla="*/ 0 60000 65536"/>
                  <a:gd name="T7" fmla="*/ 0 60000 65536"/>
                  <a:gd name="T8" fmla="*/ 0 60000 65536"/>
                  <a:gd name="T9" fmla="*/ 0 w 28722"/>
                  <a:gd name="T10" fmla="*/ 0 h 27594"/>
                  <a:gd name="T11" fmla="*/ 28722 w 28722"/>
                  <a:gd name="T12" fmla="*/ 27594 h 2759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2" h="27594" fill="none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</a:path>
                  <a:path w="28722" h="27594" stroke="0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  <a:lnTo>
                      <a:pt x="7122" y="5994"/>
                    </a:lnTo>
                    <a:lnTo>
                      <a:pt x="27873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4" name="Arc 27"/>
              <p:cNvSpPr>
                <a:spLocks/>
              </p:cNvSpPr>
              <p:nvPr/>
            </p:nvSpPr>
            <p:spPr bwMode="auto">
              <a:xfrm>
                <a:off x="628" y="2055"/>
                <a:ext cx="99" cy="165"/>
              </a:xfrm>
              <a:custGeom>
                <a:avLst/>
                <a:gdLst>
                  <a:gd name="T0" fmla="*/ 0 w 21600"/>
                  <a:gd name="T1" fmla="*/ 0 h 41258"/>
                  <a:gd name="T2" fmla="*/ 0 w 21600"/>
                  <a:gd name="T3" fmla="*/ 0 h 41258"/>
                  <a:gd name="T4" fmla="*/ 0 w 21600"/>
                  <a:gd name="T5" fmla="*/ 0 h 4125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58"/>
                  <a:gd name="T11" fmla="*/ 21600 w 21600"/>
                  <a:gd name="T12" fmla="*/ 41258 h 412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58" fill="none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</a:path>
                  <a:path w="21600" h="41258" stroke="0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  <a:lnTo>
                      <a:pt x="21600" y="21546"/>
                    </a:lnTo>
                    <a:lnTo>
                      <a:pt x="12768" y="4125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5" name="Arc 28"/>
              <p:cNvSpPr>
                <a:spLocks/>
              </p:cNvSpPr>
              <p:nvPr/>
            </p:nvSpPr>
            <p:spPr bwMode="auto">
              <a:xfrm>
                <a:off x="630" y="2057"/>
                <a:ext cx="97" cy="161"/>
              </a:xfrm>
              <a:custGeom>
                <a:avLst/>
                <a:gdLst>
                  <a:gd name="T0" fmla="*/ 0 w 21600"/>
                  <a:gd name="T1" fmla="*/ 0 h 41268"/>
                  <a:gd name="T2" fmla="*/ 0 w 21600"/>
                  <a:gd name="T3" fmla="*/ 0 h 41268"/>
                  <a:gd name="T4" fmla="*/ 0 w 21600"/>
                  <a:gd name="T5" fmla="*/ 0 h 4126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68"/>
                  <a:gd name="T11" fmla="*/ 21600 w 21600"/>
                  <a:gd name="T12" fmla="*/ 41268 h 412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68" fill="none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</a:path>
                  <a:path w="21600" h="41268" stroke="0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  <a:lnTo>
                      <a:pt x="21600" y="21546"/>
                    </a:lnTo>
                    <a:lnTo>
                      <a:pt x="12790" y="41267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6" name="Arc 29"/>
              <p:cNvSpPr>
                <a:spLocks/>
              </p:cNvSpPr>
              <p:nvPr/>
            </p:nvSpPr>
            <p:spPr bwMode="auto">
              <a:xfrm>
                <a:off x="890" y="2279"/>
                <a:ext cx="375" cy="100"/>
              </a:xfrm>
              <a:custGeom>
                <a:avLst/>
                <a:gdLst>
                  <a:gd name="T0" fmla="*/ 0 w 39085"/>
                  <a:gd name="T1" fmla="*/ 0 h 21600"/>
                  <a:gd name="T2" fmla="*/ 0 w 39085"/>
                  <a:gd name="T3" fmla="*/ 0 h 21600"/>
                  <a:gd name="T4" fmla="*/ 0 w 390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85"/>
                  <a:gd name="T10" fmla="*/ 0 h 21600"/>
                  <a:gd name="T11" fmla="*/ 39085 w 390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85" h="21600" fill="none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</a:path>
                  <a:path w="39085" h="21600" stroke="0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  <a:lnTo>
                      <a:pt x="21206" y="0"/>
                    </a:lnTo>
                    <a:lnTo>
                      <a:pt x="39085" y="12120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7" name="Arc 30"/>
              <p:cNvSpPr>
                <a:spLocks/>
              </p:cNvSpPr>
              <p:nvPr/>
            </p:nvSpPr>
            <p:spPr bwMode="auto">
              <a:xfrm>
                <a:off x="892" y="2279"/>
                <a:ext cx="370" cy="98"/>
              </a:xfrm>
              <a:custGeom>
                <a:avLst/>
                <a:gdLst>
                  <a:gd name="T0" fmla="*/ 0 w 39018"/>
                  <a:gd name="T1" fmla="*/ 0 h 21600"/>
                  <a:gd name="T2" fmla="*/ 0 w 39018"/>
                  <a:gd name="T3" fmla="*/ 0 h 21600"/>
                  <a:gd name="T4" fmla="*/ 0 w 3901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18"/>
                  <a:gd name="T10" fmla="*/ 0 h 21600"/>
                  <a:gd name="T11" fmla="*/ 39018 w 3901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18" h="21600" fill="none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</a:path>
                  <a:path w="39018" h="21600" stroke="0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  <a:lnTo>
                      <a:pt x="21198" y="0"/>
                    </a:lnTo>
                    <a:lnTo>
                      <a:pt x="39017" y="1220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</p:grpSp>
      </p:grpSp>
      <p:sp>
        <p:nvSpPr>
          <p:cNvPr id="80950" name="Rectangle 479"/>
          <p:cNvSpPr>
            <a:spLocks noGrp="1" noChangeArrowheads="1"/>
          </p:cNvSpPr>
          <p:nvPr>
            <p:ph type="title"/>
          </p:nvPr>
        </p:nvSpPr>
        <p:spPr>
          <a:xfrm>
            <a:off x="533399" y="228600"/>
            <a:ext cx="8347842" cy="1143000"/>
          </a:xfrm>
        </p:spPr>
        <p:txBody>
          <a:bodyPr anchor="ctr"/>
          <a:lstStyle/>
          <a:p>
            <a:r>
              <a:rPr lang="en-US" altLang="x-none" dirty="0">
                <a:ea typeface="ＭＳ Ｐゴシック" charset="-128"/>
              </a:rPr>
              <a:t>Our Focus: Global Routing System</a:t>
            </a:r>
          </a:p>
        </p:txBody>
      </p:sp>
      <p:sp>
        <p:nvSpPr>
          <p:cNvPr id="80898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556223" indent="-213932"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855729" indent="-171146"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198020" indent="-171146"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1540311" indent="-171146"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1882602" indent="-171146" algn="ctr" eaLnBrk="0" fontAlgn="base" hangingPunct="0">
              <a:spcBef>
                <a:spcPct val="0"/>
              </a:spcBef>
              <a:spcAft>
                <a:spcPct val="0"/>
              </a:spcAft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224894" indent="-171146" algn="ctr" eaLnBrk="0" fontAlgn="base" hangingPunct="0">
              <a:spcBef>
                <a:spcPct val="0"/>
              </a:spcBef>
              <a:spcAft>
                <a:spcPct val="0"/>
              </a:spcAft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2567185" indent="-171146" algn="ctr" eaLnBrk="0" fontAlgn="base" hangingPunct="0">
              <a:spcBef>
                <a:spcPct val="0"/>
              </a:spcBef>
              <a:spcAft>
                <a:spcPct val="0"/>
              </a:spcAft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2909476" indent="-171146" algn="ctr" eaLnBrk="0" fontAlgn="base" hangingPunct="0">
              <a:spcBef>
                <a:spcPct val="0"/>
              </a:spcBef>
              <a:spcAft>
                <a:spcPct val="0"/>
              </a:spcAft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E88BF4D-9FAC-8447-A26A-70BD40EEFF77}" type="slidenum">
              <a:rPr lang="en-US" altLang="x-none" sz="899">
                <a:latin typeface="Tahoma" charset="0"/>
              </a:rPr>
              <a:pPr/>
              <a:t>14</a:t>
            </a:fld>
            <a:endParaRPr lang="en-US" altLang="x-none" sz="899">
              <a:latin typeface="Tahoma" charset="0"/>
            </a:endParaRPr>
          </a:p>
        </p:txBody>
      </p:sp>
      <p:graphicFrame>
        <p:nvGraphicFramePr>
          <p:cNvPr id="80899" name="Object 498"/>
          <p:cNvGraphicFramePr>
            <a:graphicFrameLocks noChangeAspect="1"/>
          </p:cNvGraphicFramePr>
          <p:nvPr>
            <p:extLst/>
          </p:nvPr>
        </p:nvGraphicFramePr>
        <p:xfrm>
          <a:off x="1498695" y="3172318"/>
          <a:ext cx="1664983" cy="117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451" name="Photo Editor Photo" r:id="rId4" imgW="5668166" imgH="3990476" progId="MSPhotoEd.3">
                  <p:embed/>
                </p:oleObj>
              </mc:Choice>
              <mc:Fallback>
                <p:oleObj name="Photo Editor Photo" r:id="rId4" imgW="5668166" imgH="3990476" progId="MSPhotoEd.3">
                  <p:embed/>
                  <p:pic>
                    <p:nvPicPr>
                      <p:cNvPr id="80899" name="Object 4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95" y="3172318"/>
                        <a:ext cx="1664983" cy="117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0" name="Object 497"/>
          <p:cNvGraphicFramePr>
            <a:graphicFrameLocks noChangeAspect="1"/>
          </p:cNvGraphicFramePr>
          <p:nvPr>
            <p:extLst/>
          </p:nvPr>
        </p:nvGraphicFramePr>
        <p:xfrm>
          <a:off x="1779164" y="1860297"/>
          <a:ext cx="1351239" cy="1001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452" name="Photo Editor Photo" r:id="rId6" imgW="3761905" imgH="2790476" progId="MSPhotoEd.3">
                  <p:embed/>
                </p:oleObj>
              </mc:Choice>
              <mc:Fallback>
                <p:oleObj name="Photo Editor Photo" r:id="rId6" imgW="3761905" imgH="2790476" progId="MSPhotoEd.3">
                  <p:embed/>
                  <p:pic>
                    <p:nvPicPr>
                      <p:cNvPr id="80900" name="Object 4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9164" y="1860297"/>
                        <a:ext cx="1351239" cy="10018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0901" name="Group 3"/>
          <p:cNvGrpSpPr>
            <a:grpSpLocks/>
          </p:cNvGrpSpPr>
          <p:nvPr/>
        </p:nvGrpSpPr>
        <p:grpSpPr bwMode="auto">
          <a:xfrm>
            <a:off x="7459832" y="2152648"/>
            <a:ext cx="884188" cy="603719"/>
            <a:chOff x="1372" y="240"/>
            <a:chExt cx="836" cy="549"/>
          </a:xfrm>
        </p:grpSpPr>
        <p:grpSp>
          <p:nvGrpSpPr>
            <p:cNvPr id="81035" name="Group 4"/>
            <p:cNvGrpSpPr>
              <a:grpSpLocks/>
            </p:cNvGrpSpPr>
            <p:nvPr/>
          </p:nvGrpSpPr>
          <p:grpSpPr bwMode="auto">
            <a:xfrm>
              <a:off x="1372" y="240"/>
              <a:ext cx="833" cy="499"/>
              <a:chOff x="628" y="1878"/>
              <a:chExt cx="833" cy="499"/>
            </a:xfrm>
          </p:grpSpPr>
          <p:sp>
            <p:nvSpPr>
              <p:cNvPr id="81201" name="Oval 5"/>
              <p:cNvSpPr>
                <a:spLocks noChangeArrowheads="1"/>
              </p:cNvSpPr>
              <p:nvPr/>
            </p:nvSpPr>
            <p:spPr bwMode="auto">
              <a:xfrm>
                <a:off x="912" y="1878"/>
                <a:ext cx="363" cy="20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2" name="Oval 6"/>
              <p:cNvSpPr>
                <a:spLocks noChangeArrowheads="1"/>
              </p:cNvSpPr>
              <p:nvPr/>
            </p:nvSpPr>
            <p:spPr bwMode="auto">
              <a:xfrm>
                <a:off x="713" y="1932"/>
                <a:ext cx="278" cy="20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3" name="Oval 7"/>
              <p:cNvSpPr>
                <a:spLocks noChangeArrowheads="1"/>
              </p:cNvSpPr>
              <p:nvPr/>
            </p:nvSpPr>
            <p:spPr bwMode="auto">
              <a:xfrm>
                <a:off x="628" y="2056"/>
                <a:ext cx="188" cy="169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4" name="Oval 8"/>
              <p:cNvSpPr>
                <a:spLocks noChangeArrowheads="1"/>
              </p:cNvSpPr>
              <p:nvPr/>
            </p:nvSpPr>
            <p:spPr bwMode="auto">
              <a:xfrm>
                <a:off x="685" y="2131"/>
                <a:ext cx="282" cy="18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5" name="Oval 9"/>
              <p:cNvSpPr>
                <a:spLocks noChangeArrowheads="1"/>
              </p:cNvSpPr>
              <p:nvPr/>
            </p:nvSpPr>
            <p:spPr bwMode="auto">
              <a:xfrm>
                <a:off x="884" y="2161"/>
                <a:ext cx="422" cy="21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6" name="Oval 10"/>
              <p:cNvSpPr>
                <a:spLocks noChangeArrowheads="1"/>
              </p:cNvSpPr>
              <p:nvPr/>
            </p:nvSpPr>
            <p:spPr bwMode="auto">
              <a:xfrm>
                <a:off x="1152" y="1938"/>
                <a:ext cx="271" cy="16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7" name="Oval 11"/>
              <p:cNvSpPr>
                <a:spLocks noChangeArrowheads="1"/>
              </p:cNvSpPr>
              <p:nvPr/>
            </p:nvSpPr>
            <p:spPr bwMode="auto">
              <a:xfrm>
                <a:off x="1193" y="2042"/>
                <a:ext cx="268" cy="163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8" name="Oval 12"/>
              <p:cNvSpPr>
                <a:spLocks noChangeArrowheads="1"/>
              </p:cNvSpPr>
              <p:nvPr/>
            </p:nvSpPr>
            <p:spPr bwMode="auto">
              <a:xfrm>
                <a:off x="1169" y="2076"/>
                <a:ext cx="266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9" name="Oval 13"/>
              <p:cNvSpPr>
                <a:spLocks noChangeArrowheads="1"/>
              </p:cNvSpPr>
              <p:nvPr/>
            </p:nvSpPr>
            <p:spPr bwMode="auto">
              <a:xfrm>
                <a:off x="779" y="1996"/>
                <a:ext cx="541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</p:grpSp>
        <p:grpSp>
          <p:nvGrpSpPr>
            <p:cNvPr id="81036" name="Group 14"/>
            <p:cNvGrpSpPr>
              <a:grpSpLocks/>
            </p:cNvGrpSpPr>
            <p:nvPr/>
          </p:nvGrpSpPr>
          <p:grpSpPr bwMode="auto">
            <a:xfrm>
              <a:off x="1372" y="286"/>
              <a:ext cx="836" cy="503"/>
              <a:chOff x="628" y="1876"/>
              <a:chExt cx="836" cy="503"/>
            </a:xfrm>
          </p:grpSpPr>
          <p:sp>
            <p:nvSpPr>
              <p:cNvPr id="81185" name="Arc 15"/>
              <p:cNvSpPr>
                <a:spLocks/>
              </p:cNvSpPr>
              <p:nvPr/>
            </p:nvSpPr>
            <p:spPr bwMode="auto">
              <a:xfrm>
                <a:off x="921" y="1876"/>
                <a:ext cx="346" cy="104"/>
              </a:xfrm>
              <a:custGeom>
                <a:avLst/>
                <a:gdLst>
                  <a:gd name="T0" fmla="*/ 0 w 40736"/>
                  <a:gd name="T1" fmla="*/ 0 h 21600"/>
                  <a:gd name="T2" fmla="*/ 0 w 40736"/>
                  <a:gd name="T3" fmla="*/ 0 h 21600"/>
                  <a:gd name="T4" fmla="*/ 0 w 40736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736"/>
                  <a:gd name="T10" fmla="*/ 0 h 21600"/>
                  <a:gd name="T11" fmla="*/ 40736 w 40736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736" h="21600" fill="none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</a:path>
                  <a:path w="40736" h="21600" stroke="0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  <a:lnTo>
                      <a:pt x="20557" y="21600"/>
                    </a:lnTo>
                    <a:lnTo>
                      <a:pt x="0" y="14968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6" name="Arc 16"/>
              <p:cNvSpPr>
                <a:spLocks/>
              </p:cNvSpPr>
              <p:nvPr/>
            </p:nvSpPr>
            <p:spPr bwMode="auto">
              <a:xfrm>
                <a:off x="923" y="1878"/>
                <a:ext cx="342" cy="102"/>
              </a:xfrm>
              <a:custGeom>
                <a:avLst/>
                <a:gdLst>
                  <a:gd name="T0" fmla="*/ 0 w 40698"/>
                  <a:gd name="T1" fmla="*/ 0 h 21600"/>
                  <a:gd name="T2" fmla="*/ 0 w 40698"/>
                  <a:gd name="T3" fmla="*/ 0 h 21600"/>
                  <a:gd name="T4" fmla="*/ 0 w 4069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698"/>
                  <a:gd name="T10" fmla="*/ 0 h 21600"/>
                  <a:gd name="T11" fmla="*/ 40698 w 4069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698" h="21600" fill="none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</a:path>
                  <a:path w="40698" h="21600" stroke="0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  <a:lnTo>
                      <a:pt x="20540" y="21600"/>
                    </a:lnTo>
                    <a:lnTo>
                      <a:pt x="-1" y="1491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7" name="Arc 17"/>
              <p:cNvSpPr>
                <a:spLocks/>
              </p:cNvSpPr>
              <p:nvPr/>
            </p:nvSpPr>
            <p:spPr bwMode="auto">
              <a:xfrm>
                <a:off x="713" y="1930"/>
                <a:ext cx="214" cy="126"/>
              </a:xfrm>
              <a:custGeom>
                <a:avLst/>
                <a:gdLst>
                  <a:gd name="T0" fmla="*/ 0 w 32990"/>
                  <a:gd name="T1" fmla="*/ 0 h 25945"/>
                  <a:gd name="T2" fmla="*/ 0 w 32990"/>
                  <a:gd name="T3" fmla="*/ 0 h 25945"/>
                  <a:gd name="T4" fmla="*/ 0 w 32990"/>
                  <a:gd name="T5" fmla="*/ 0 h 25945"/>
                  <a:gd name="T6" fmla="*/ 0 60000 65536"/>
                  <a:gd name="T7" fmla="*/ 0 60000 65536"/>
                  <a:gd name="T8" fmla="*/ 0 60000 65536"/>
                  <a:gd name="T9" fmla="*/ 0 w 32990"/>
                  <a:gd name="T10" fmla="*/ 0 h 25945"/>
                  <a:gd name="T11" fmla="*/ 32990 w 32990"/>
                  <a:gd name="T12" fmla="*/ 25945 h 259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90" h="25945" fill="none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</a:path>
                  <a:path w="32990" h="25945" stroke="0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  <a:lnTo>
                      <a:pt x="21600" y="21600"/>
                    </a:lnTo>
                    <a:lnTo>
                      <a:pt x="441" y="25945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8" name="Arc 18"/>
              <p:cNvSpPr>
                <a:spLocks/>
              </p:cNvSpPr>
              <p:nvPr/>
            </p:nvSpPr>
            <p:spPr bwMode="auto">
              <a:xfrm>
                <a:off x="715" y="1932"/>
                <a:ext cx="211" cy="123"/>
              </a:xfrm>
              <a:custGeom>
                <a:avLst/>
                <a:gdLst>
                  <a:gd name="T0" fmla="*/ 0 w 32950"/>
                  <a:gd name="T1" fmla="*/ 0 h 25966"/>
                  <a:gd name="T2" fmla="*/ 0 w 32950"/>
                  <a:gd name="T3" fmla="*/ 0 h 25966"/>
                  <a:gd name="T4" fmla="*/ 0 w 32950"/>
                  <a:gd name="T5" fmla="*/ 0 h 25966"/>
                  <a:gd name="T6" fmla="*/ 0 60000 65536"/>
                  <a:gd name="T7" fmla="*/ 0 60000 65536"/>
                  <a:gd name="T8" fmla="*/ 0 60000 65536"/>
                  <a:gd name="T9" fmla="*/ 0 w 32950"/>
                  <a:gd name="T10" fmla="*/ 0 h 25966"/>
                  <a:gd name="T11" fmla="*/ 32950 w 32950"/>
                  <a:gd name="T12" fmla="*/ 25966 h 259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50" h="25966" fill="none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</a:path>
                  <a:path w="32950" h="25966" stroke="0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  <a:lnTo>
                      <a:pt x="21600" y="21600"/>
                    </a:lnTo>
                    <a:lnTo>
                      <a:pt x="445" y="2596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9" name="Arc 19"/>
              <p:cNvSpPr>
                <a:spLocks/>
              </p:cNvSpPr>
              <p:nvPr/>
            </p:nvSpPr>
            <p:spPr bwMode="auto">
              <a:xfrm>
                <a:off x="682" y="2217"/>
                <a:ext cx="216" cy="99"/>
              </a:xfrm>
              <a:custGeom>
                <a:avLst/>
                <a:gdLst>
                  <a:gd name="T0" fmla="*/ 0 w 32074"/>
                  <a:gd name="T1" fmla="*/ 0 h 22517"/>
                  <a:gd name="T2" fmla="*/ 0 w 32074"/>
                  <a:gd name="T3" fmla="*/ 0 h 22517"/>
                  <a:gd name="T4" fmla="*/ 0 w 32074"/>
                  <a:gd name="T5" fmla="*/ 0 h 22517"/>
                  <a:gd name="T6" fmla="*/ 0 60000 65536"/>
                  <a:gd name="T7" fmla="*/ 0 60000 65536"/>
                  <a:gd name="T8" fmla="*/ 0 60000 65536"/>
                  <a:gd name="T9" fmla="*/ 0 w 32074"/>
                  <a:gd name="T10" fmla="*/ 0 h 22517"/>
                  <a:gd name="T11" fmla="*/ 32074 w 32074"/>
                  <a:gd name="T12" fmla="*/ 22517 h 225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74" h="22517" fill="none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</a:path>
                  <a:path w="32074" h="22517" stroke="0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  <a:lnTo>
                      <a:pt x="21600" y="917"/>
                    </a:lnTo>
                    <a:lnTo>
                      <a:pt x="32073" y="1980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0" name="Arc 20"/>
              <p:cNvSpPr>
                <a:spLocks/>
              </p:cNvSpPr>
              <p:nvPr/>
            </p:nvSpPr>
            <p:spPr bwMode="auto">
              <a:xfrm>
                <a:off x="684" y="2217"/>
                <a:ext cx="213" cy="96"/>
              </a:xfrm>
              <a:custGeom>
                <a:avLst/>
                <a:gdLst>
                  <a:gd name="T0" fmla="*/ 0 w 32013"/>
                  <a:gd name="T1" fmla="*/ 0 h 22524"/>
                  <a:gd name="T2" fmla="*/ 0 w 32013"/>
                  <a:gd name="T3" fmla="*/ 0 h 22524"/>
                  <a:gd name="T4" fmla="*/ 0 w 32013"/>
                  <a:gd name="T5" fmla="*/ 0 h 22524"/>
                  <a:gd name="T6" fmla="*/ 0 60000 65536"/>
                  <a:gd name="T7" fmla="*/ 0 60000 65536"/>
                  <a:gd name="T8" fmla="*/ 0 60000 65536"/>
                  <a:gd name="T9" fmla="*/ 0 w 32013"/>
                  <a:gd name="T10" fmla="*/ 0 h 22524"/>
                  <a:gd name="T11" fmla="*/ 32013 w 32013"/>
                  <a:gd name="T12" fmla="*/ 22524 h 225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13" h="22524" fill="none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</a:path>
                  <a:path w="32013" h="22524" stroke="0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  <a:lnTo>
                      <a:pt x="21600" y="924"/>
                    </a:lnTo>
                    <a:lnTo>
                      <a:pt x="32013" y="19848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1" name="Arc 21"/>
              <p:cNvSpPr>
                <a:spLocks/>
              </p:cNvSpPr>
              <p:nvPr/>
            </p:nvSpPr>
            <p:spPr bwMode="auto">
              <a:xfrm>
                <a:off x="1262" y="1936"/>
                <a:ext cx="164" cy="120"/>
              </a:xfrm>
              <a:custGeom>
                <a:avLst/>
                <a:gdLst>
                  <a:gd name="T0" fmla="*/ 0 w 26077"/>
                  <a:gd name="T1" fmla="*/ 0 h 32051"/>
                  <a:gd name="T2" fmla="*/ 0 w 26077"/>
                  <a:gd name="T3" fmla="*/ 0 h 32051"/>
                  <a:gd name="T4" fmla="*/ 0 w 26077"/>
                  <a:gd name="T5" fmla="*/ 0 h 32051"/>
                  <a:gd name="T6" fmla="*/ 0 60000 65536"/>
                  <a:gd name="T7" fmla="*/ 0 60000 65536"/>
                  <a:gd name="T8" fmla="*/ 0 60000 65536"/>
                  <a:gd name="T9" fmla="*/ 0 w 26077"/>
                  <a:gd name="T10" fmla="*/ 0 h 32051"/>
                  <a:gd name="T11" fmla="*/ 26077 w 26077"/>
                  <a:gd name="T12" fmla="*/ 32051 h 320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7" h="32051" fill="none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</a:path>
                  <a:path w="26077" h="32051" stroke="0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  <a:lnTo>
                      <a:pt x="4477" y="21600"/>
                    </a:lnTo>
                    <a:lnTo>
                      <a:pt x="0" y="469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2" name="Arc 22"/>
              <p:cNvSpPr>
                <a:spLocks/>
              </p:cNvSpPr>
              <p:nvPr/>
            </p:nvSpPr>
            <p:spPr bwMode="auto">
              <a:xfrm>
                <a:off x="1263" y="1938"/>
                <a:ext cx="161" cy="118"/>
              </a:xfrm>
              <a:custGeom>
                <a:avLst/>
                <a:gdLst>
                  <a:gd name="T0" fmla="*/ 0 w 26034"/>
                  <a:gd name="T1" fmla="*/ 0 h 32133"/>
                  <a:gd name="T2" fmla="*/ 0 w 26034"/>
                  <a:gd name="T3" fmla="*/ 0 h 32133"/>
                  <a:gd name="T4" fmla="*/ 0 w 26034"/>
                  <a:gd name="T5" fmla="*/ 0 h 32133"/>
                  <a:gd name="T6" fmla="*/ 0 60000 65536"/>
                  <a:gd name="T7" fmla="*/ 0 60000 65536"/>
                  <a:gd name="T8" fmla="*/ 0 60000 65536"/>
                  <a:gd name="T9" fmla="*/ 0 w 26034"/>
                  <a:gd name="T10" fmla="*/ 0 h 32133"/>
                  <a:gd name="T11" fmla="*/ 26034 w 26034"/>
                  <a:gd name="T12" fmla="*/ 32133 h 3213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34" h="32133" fill="none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</a:path>
                  <a:path w="26034" h="32133" stroke="0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  <a:lnTo>
                      <a:pt x="4434" y="21600"/>
                    </a:lnTo>
                    <a:lnTo>
                      <a:pt x="-1" y="459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3" name="Arc 23"/>
              <p:cNvSpPr>
                <a:spLocks/>
              </p:cNvSpPr>
              <p:nvPr/>
            </p:nvSpPr>
            <p:spPr bwMode="auto">
              <a:xfrm>
                <a:off x="1308" y="2056"/>
                <a:ext cx="156" cy="119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</a:path>
                  <a:path w="21600" h="29154" stroke="0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  <a:lnTo>
                      <a:pt x="0" y="16866"/>
                    </a:lnTo>
                    <a:lnTo>
                      <a:pt x="13494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4" name="Arc 24"/>
              <p:cNvSpPr>
                <a:spLocks/>
              </p:cNvSpPr>
              <p:nvPr/>
            </p:nvSpPr>
            <p:spPr bwMode="auto">
              <a:xfrm>
                <a:off x="1308" y="2057"/>
                <a:ext cx="154" cy="117"/>
              </a:xfrm>
              <a:custGeom>
                <a:avLst/>
                <a:gdLst>
                  <a:gd name="T0" fmla="*/ 0 w 21600"/>
                  <a:gd name="T1" fmla="*/ 0 h 29302"/>
                  <a:gd name="T2" fmla="*/ 0 w 21600"/>
                  <a:gd name="T3" fmla="*/ 0 h 29302"/>
                  <a:gd name="T4" fmla="*/ 0 w 21600"/>
                  <a:gd name="T5" fmla="*/ 0 h 2930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302"/>
                  <a:gd name="T11" fmla="*/ 21600 w 21600"/>
                  <a:gd name="T12" fmla="*/ 29302 h 293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302" fill="none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</a:path>
                  <a:path w="21600" h="29302" stroke="0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  <a:lnTo>
                      <a:pt x="0" y="16931"/>
                    </a:lnTo>
                    <a:lnTo>
                      <a:pt x="13412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5" name="Arc 25"/>
              <p:cNvSpPr>
                <a:spLocks/>
              </p:cNvSpPr>
              <p:nvPr/>
            </p:nvSpPr>
            <p:spPr bwMode="auto">
              <a:xfrm>
                <a:off x="1257" y="2176"/>
                <a:ext cx="183" cy="172"/>
              </a:xfrm>
              <a:custGeom>
                <a:avLst/>
                <a:gdLst>
                  <a:gd name="T0" fmla="*/ 0 w 28724"/>
                  <a:gd name="T1" fmla="*/ 0 h 27592"/>
                  <a:gd name="T2" fmla="*/ 0 w 28724"/>
                  <a:gd name="T3" fmla="*/ 0 h 27592"/>
                  <a:gd name="T4" fmla="*/ 0 w 28724"/>
                  <a:gd name="T5" fmla="*/ 0 h 27592"/>
                  <a:gd name="T6" fmla="*/ 0 60000 65536"/>
                  <a:gd name="T7" fmla="*/ 0 60000 65536"/>
                  <a:gd name="T8" fmla="*/ 0 60000 65536"/>
                  <a:gd name="T9" fmla="*/ 0 w 28724"/>
                  <a:gd name="T10" fmla="*/ 0 h 27592"/>
                  <a:gd name="T11" fmla="*/ 28724 w 28724"/>
                  <a:gd name="T12" fmla="*/ 27592 h 275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4" h="27592" fill="none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</a:path>
                  <a:path w="28724" h="27592" stroke="0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  <a:lnTo>
                      <a:pt x="7124" y="5992"/>
                    </a:lnTo>
                    <a:lnTo>
                      <a:pt x="27876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6" name="Arc 26"/>
              <p:cNvSpPr>
                <a:spLocks/>
              </p:cNvSpPr>
              <p:nvPr/>
            </p:nvSpPr>
            <p:spPr bwMode="auto">
              <a:xfrm>
                <a:off x="1257" y="2176"/>
                <a:ext cx="180" cy="169"/>
              </a:xfrm>
              <a:custGeom>
                <a:avLst/>
                <a:gdLst>
                  <a:gd name="T0" fmla="*/ 0 w 28722"/>
                  <a:gd name="T1" fmla="*/ 0 h 27594"/>
                  <a:gd name="T2" fmla="*/ 0 w 28722"/>
                  <a:gd name="T3" fmla="*/ 0 h 27594"/>
                  <a:gd name="T4" fmla="*/ 0 w 28722"/>
                  <a:gd name="T5" fmla="*/ 0 h 27594"/>
                  <a:gd name="T6" fmla="*/ 0 60000 65536"/>
                  <a:gd name="T7" fmla="*/ 0 60000 65536"/>
                  <a:gd name="T8" fmla="*/ 0 60000 65536"/>
                  <a:gd name="T9" fmla="*/ 0 w 28722"/>
                  <a:gd name="T10" fmla="*/ 0 h 27594"/>
                  <a:gd name="T11" fmla="*/ 28722 w 28722"/>
                  <a:gd name="T12" fmla="*/ 27594 h 2759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2" h="27594" fill="none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</a:path>
                  <a:path w="28722" h="27594" stroke="0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  <a:lnTo>
                      <a:pt x="7122" y="5994"/>
                    </a:lnTo>
                    <a:lnTo>
                      <a:pt x="27873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7" name="Arc 27"/>
              <p:cNvSpPr>
                <a:spLocks/>
              </p:cNvSpPr>
              <p:nvPr/>
            </p:nvSpPr>
            <p:spPr bwMode="auto">
              <a:xfrm>
                <a:off x="628" y="2055"/>
                <a:ext cx="99" cy="165"/>
              </a:xfrm>
              <a:custGeom>
                <a:avLst/>
                <a:gdLst>
                  <a:gd name="T0" fmla="*/ 0 w 21600"/>
                  <a:gd name="T1" fmla="*/ 0 h 41258"/>
                  <a:gd name="T2" fmla="*/ 0 w 21600"/>
                  <a:gd name="T3" fmla="*/ 0 h 41258"/>
                  <a:gd name="T4" fmla="*/ 0 w 21600"/>
                  <a:gd name="T5" fmla="*/ 0 h 4125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58"/>
                  <a:gd name="T11" fmla="*/ 21600 w 21600"/>
                  <a:gd name="T12" fmla="*/ 41258 h 412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58" fill="none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</a:path>
                  <a:path w="21600" h="41258" stroke="0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  <a:lnTo>
                      <a:pt x="21600" y="21546"/>
                    </a:lnTo>
                    <a:lnTo>
                      <a:pt x="12768" y="4125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8" name="Arc 28"/>
              <p:cNvSpPr>
                <a:spLocks/>
              </p:cNvSpPr>
              <p:nvPr/>
            </p:nvSpPr>
            <p:spPr bwMode="auto">
              <a:xfrm>
                <a:off x="630" y="2057"/>
                <a:ext cx="97" cy="161"/>
              </a:xfrm>
              <a:custGeom>
                <a:avLst/>
                <a:gdLst>
                  <a:gd name="T0" fmla="*/ 0 w 21600"/>
                  <a:gd name="T1" fmla="*/ 0 h 41268"/>
                  <a:gd name="T2" fmla="*/ 0 w 21600"/>
                  <a:gd name="T3" fmla="*/ 0 h 41268"/>
                  <a:gd name="T4" fmla="*/ 0 w 21600"/>
                  <a:gd name="T5" fmla="*/ 0 h 4126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68"/>
                  <a:gd name="T11" fmla="*/ 21600 w 21600"/>
                  <a:gd name="T12" fmla="*/ 41268 h 412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68" fill="none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</a:path>
                  <a:path w="21600" h="41268" stroke="0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  <a:lnTo>
                      <a:pt x="21600" y="21546"/>
                    </a:lnTo>
                    <a:lnTo>
                      <a:pt x="12790" y="41267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9" name="Arc 29"/>
              <p:cNvSpPr>
                <a:spLocks/>
              </p:cNvSpPr>
              <p:nvPr/>
            </p:nvSpPr>
            <p:spPr bwMode="auto">
              <a:xfrm>
                <a:off x="890" y="2279"/>
                <a:ext cx="375" cy="100"/>
              </a:xfrm>
              <a:custGeom>
                <a:avLst/>
                <a:gdLst>
                  <a:gd name="T0" fmla="*/ 0 w 39085"/>
                  <a:gd name="T1" fmla="*/ 0 h 21600"/>
                  <a:gd name="T2" fmla="*/ 0 w 39085"/>
                  <a:gd name="T3" fmla="*/ 0 h 21600"/>
                  <a:gd name="T4" fmla="*/ 0 w 390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85"/>
                  <a:gd name="T10" fmla="*/ 0 h 21600"/>
                  <a:gd name="T11" fmla="*/ 39085 w 390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85" h="21600" fill="none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</a:path>
                  <a:path w="39085" h="21600" stroke="0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  <a:lnTo>
                      <a:pt x="21206" y="0"/>
                    </a:lnTo>
                    <a:lnTo>
                      <a:pt x="39085" y="12120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00" name="Arc 30"/>
              <p:cNvSpPr>
                <a:spLocks/>
              </p:cNvSpPr>
              <p:nvPr/>
            </p:nvSpPr>
            <p:spPr bwMode="auto">
              <a:xfrm>
                <a:off x="892" y="2279"/>
                <a:ext cx="370" cy="98"/>
              </a:xfrm>
              <a:custGeom>
                <a:avLst/>
                <a:gdLst>
                  <a:gd name="T0" fmla="*/ 0 w 39018"/>
                  <a:gd name="T1" fmla="*/ 0 h 21600"/>
                  <a:gd name="T2" fmla="*/ 0 w 39018"/>
                  <a:gd name="T3" fmla="*/ 0 h 21600"/>
                  <a:gd name="T4" fmla="*/ 0 w 3901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18"/>
                  <a:gd name="T10" fmla="*/ 0 h 21600"/>
                  <a:gd name="T11" fmla="*/ 39018 w 3901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18" h="21600" fill="none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</a:path>
                  <a:path w="39018" h="21600" stroke="0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  <a:lnTo>
                      <a:pt x="21198" y="0"/>
                    </a:lnTo>
                    <a:lnTo>
                      <a:pt x="39017" y="1220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</p:grpSp>
        <p:sp>
          <p:nvSpPr>
            <p:cNvPr id="81037" name="Freeform 31"/>
            <p:cNvSpPr>
              <a:spLocks/>
            </p:cNvSpPr>
            <p:nvPr/>
          </p:nvSpPr>
          <p:spPr bwMode="auto">
            <a:xfrm>
              <a:off x="1628" y="398"/>
              <a:ext cx="365" cy="183"/>
            </a:xfrm>
            <a:custGeom>
              <a:avLst/>
              <a:gdLst>
                <a:gd name="T0" fmla="*/ 0 w 1460"/>
                <a:gd name="T1" fmla="*/ 0 h 730"/>
                <a:gd name="T2" fmla="*/ 0 w 1460"/>
                <a:gd name="T3" fmla="*/ 0 h 730"/>
                <a:gd name="T4" fmla="*/ 0 w 1460"/>
                <a:gd name="T5" fmla="*/ 0 h 730"/>
                <a:gd name="T6" fmla="*/ 0 w 1460"/>
                <a:gd name="T7" fmla="*/ 0 h 7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60"/>
                <a:gd name="T13" fmla="*/ 0 h 730"/>
                <a:gd name="T14" fmla="*/ 1460 w 1460"/>
                <a:gd name="T15" fmla="*/ 730 h 7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60" h="730">
                  <a:moveTo>
                    <a:pt x="177" y="0"/>
                  </a:moveTo>
                  <a:lnTo>
                    <a:pt x="1460" y="0"/>
                  </a:lnTo>
                  <a:lnTo>
                    <a:pt x="726" y="730"/>
                  </a:lnTo>
                  <a:lnTo>
                    <a:pt x="0" y="8"/>
                  </a:lnTo>
                </a:path>
              </a:pathLst>
            </a:custGeom>
            <a:noFill/>
            <a:ln w="9525">
              <a:solidFill>
                <a:srgbClr val="CF0E3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374"/>
            </a:p>
          </p:txBody>
        </p:sp>
        <p:grpSp>
          <p:nvGrpSpPr>
            <p:cNvPr id="81038" name="Group 32"/>
            <p:cNvGrpSpPr>
              <a:grpSpLocks/>
            </p:cNvGrpSpPr>
            <p:nvPr/>
          </p:nvGrpSpPr>
          <p:grpSpPr bwMode="auto">
            <a:xfrm>
              <a:off x="1927" y="332"/>
              <a:ext cx="171" cy="169"/>
              <a:chOff x="1179" y="1966"/>
              <a:chExt cx="171" cy="169"/>
            </a:xfrm>
          </p:grpSpPr>
          <p:sp>
            <p:nvSpPr>
              <p:cNvPr id="81165" name="Freeform 33"/>
              <p:cNvSpPr>
                <a:spLocks/>
              </p:cNvSpPr>
              <p:nvPr/>
            </p:nvSpPr>
            <p:spPr bwMode="auto">
              <a:xfrm>
                <a:off x="1203" y="2068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7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66" name="Freeform 34"/>
              <p:cNvSpPr>
                <a:spLocks/>
              </p:cNvSpPr>
              <p:nvPr/>
            </p:nvSpPr>
            <p:spPr bwMode="auto">
              <a:xfrm>
                <a:off x="1205" y="2070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7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67" name="Rectangle 35"/>
              <p:cNvSpPr>
                <a:spLocks noChangeArrowheads="1"/>
              </p:cNvSpPr>
              <p:nvPr/>
            </p:nvSpPr>
            <p:spPr bwMode="auto">
              <a:xfrm>
                <a:off x="1203" y="2086"/>
                <a:ext cx="129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68" name="Rectangle 36"/>
              <p:cNvSpPr>
                <a:spLocks noChangeArrowheads="1"/>
              </p:cNvSpPr>
              <p:nvPr/>
            </p:nvSpPr>
            <p:spPr bwMode="auto">
              <a:xfrm>
                <a:off x="1204" y="2087"/>
                <a:ext cx="127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69" name="Freeform 37"/>
              <p:cNvSpPr>
                <a:spLocks/>
              </p:cNvSpPr>
              <p:nvPr/>
            </p:nvSpPr>
            <p:spPr bwMode="auto">
              <a:xfrm>
                <a:off x="1332" y="2068"/>
                <a:ext cx="16" cy="40"/>
              </a:xfrm>
              <a:custGeom>
                <a:avLst/>
                <a:gdLst>
                  <a:gd name="T0" fmla="*/ 0 w 64"/>
                  <a:gd name="T1" fmla="*/ 0 h 160"/>
                  <a:gd name="T2" fmla="*/ 0 w 64"/>
                  <a:gd name="T3" fmla="*/ 0 h 160"/>
                  <a:gd name="T4" fmla="*/ 0 w 64"/>
                  <a:gd name="T5" fmla="*/ 0 h 160"/>
                  <a:gd name="T6" fmla="*/ 0 w 64"/>
                  <a:gd name="T7" fmla="*/ 0 h 160"/>
                  <a:gd name="T8" fmla="*/ 0 w 64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160"/>
                  <a:gd name="T17" fmla="*/ 64 w 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160">
                    <a:moveTo>
                      <a:pt x="0" y="160"/>
                    </a:moveTo>
                    <a:lnTo>
                      <a:pt x="64" y="96"/>
                    </a:lnTo>
                    <a:lnTo>
                      <a:pt x="64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0" name="Freeform 38"/>
              <p:cNvSpPr>
                <a:spLocks/>
              </p:cNvSpPr>
              <p:nvPr/>
            </p:nvSpPr>
            <p:spPr bwMode="auto">
              <a:xfrm>
                <a:off x="1332" y="2068"/>
                <a:ext cx="16" cy="40"/>
              </a:xfrm>
              <a:custGeom>
                <a:avLst/>
                <a:gdLst>
                  <a:gd name="T0" fmla="*/ 0 w 64"/>
                  <a:gd name="T1" fmla="*/ 0 h 160"/>
                  <a:gd name="T2" fmla="*/ 0 w 64"/>
                  <a:gd name="T3" fmla="*/ 0 h 160"/>
                  <a:gd name="T4" fmla="*/ 0 w 64"/>
                  <a:gd name="T5" fmla="*/ 0 h 160"/>
                  <a:gd name="T6" fmla="*/ 0 w 64"/>
                  <a:gd name="T7" fmla="*/ 0 h 160"/>
                  <a:gd name="T8" fmla="*/ 0 w 64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160"/>
                  <a:gd name="T17" fmla="*/ 64 w 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160">
                    <a:moveTo>
                      <a:pt x="0" y="160"/>
                    </a:moveTo>
                    <a:lnTo>
                      <a:pt x="64" y="96"/>
                    </a:lnTo>
                    <a:lnTo>
                      <a:pt x="64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1" name="Freeform 39"/>
              <p:cNvSpPr>
                <a:spLocks/>
              </p:cNvSpPr>
              <p:nvPr/>
            </p:nvSpPr>
            <p:spPr bwMode="auto">
              <a:xfrm>
                <a:off x="1207" y="2068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2" name="Freeform 40"/>
              <p:cNvSpPr>
                <a:spLocks/>
              </p:cNvSpPr>
              <p:nvPr/>
            </p:nvSpPr>
            <p:spPr bwMode="auto">
              <a:xfrm>
                <a:off x="1207" y="2068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3" name="Freeform 41"/>
              <p:cNvSpPr>
                <a:spLocks/>
              </p:cNvSpPr>
              <p:nvPr/>
            </p:nvSpPr>
            <p:spPr bwMode="auto">
              <a:xfrm>
                <a:off x="1205" y="1966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9" y="0"/>
                    </a:lnTo>
                    <a:lnTo>
                      <a:pt x="565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4" name="Freeform 42"/>
              <p:cNvSpPr>
                <a:spLocks/>
              </p:cNvSpPr>
              <p:nvPr/>
            </p:nvSpPr>
            <p:spPr bwMode="auto">
              <a:xfrm>
                <a:off x="1205" y="1966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9" y="0"/>
                    </a:lnTo>
                    <a:lnTo>
                      <a:pt x="565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5" name="Rectangle 43"/>
              <p:cNvSpPr>
                <a:spLocks noChangeArrowheads="1"/>
              </p:cNvSpPr>
              <p:nvPr/>
            </p:nvSpPr>
            <p:spPr bwMode="auto">
              <a:xfrm>
                <a:off x="1206" y="1981"/>
                <a:ext cx="127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76" name="Rectangle 44"/>
              <p:cNvSpPr>
                <a:spLocks noChangeArrowheads="1"/>
              </p:cNvSpPr>
              <p:nvPr/>
            </p:nvSpPr>
            <p:spPr bwMode="auto">
              <a:xfrm>
                <a:off x="1216" y="1993"/>
                <a:ext cx="105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77" name="Freeform 45"/>
              <p:cNvSpPr>
                <a:spLocks/>
              </p:cNvSpPr>
              <p:nvPr/>
            </p:nvSpPr>
            <p:spPr bwMode="auto">
              <a:xfrm>
                <a:off x="1332" y="1966"/>
                <a:ext cx="14" cy="112"/>
              </a:xfrm>
              <a:custGeom>
                <a:avLst/>
                <a:gdLst>
                  <a:gd name="T0" fmla="*/ 0 w 56"/>
                  <a:gd name="T1" fmla="*/ 0 h 449"/>
                  <a:gd name="T2" fmla="*/ 0 w 56"/>
                  <a:gd name="T3" fmla="*/ 0 h 449"/>
                  <a:gd name="T4" fmla="*/ 0 w 56"/>
                  <a:gd name="T5" fmla="*/ 0 h 449"/>
                  <a:gd name="T6" fmla="*/ 0 w 56"/>
                  <a:gd name="T7" fmla="*/ 0 h 449"/>
                  <a:gd name="T8" fmla="*/ 0 w 56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449"/>
                  <a:gd name="T17" fmla="*/ 56 w 56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449">
                    <a:moveTo>
                      <a:pt x="0" y="449"/>
                    </a:moveTo>
                    <a:lnTo>
                      <a:pt x="56" y="401"/>
                    </a:lnTo>
                    <a:lnTo>
                      <a:pt x="56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8" name="Freeform 46"/>
              <p:cNvSpPr>
                <a:spLocks/>
              </p:cNvSpPr>
              <p:nvPr/>
            </p:nvSpPr>
            <p:spPr bwMode="auto">
              <a:xfrm>
                <a:off x="1332" y="1966"/>
                <a:ext cx="14" cy="112"/>
              </a:xfrm>
              <a:custGeom>
                <a:avLst/>
                <a:gdLst>
                  <a:gd name="T0" fmla="*/ 0 w 56"/>
                  <a:gd name="T1" fmla="*/ 0 h 449"/>
                  <a:gd name="T2" fmla="*/ 0 w 56"/>
                  <a:gd name="T3" fmla="*/ 0 h 449"/>
                  <a:gd name="T4" fmla="*/ 0 w 56"/>
                  <a:gd name="T5" fmla="*/ 0 h 449"/>
                  <a:gd name="T6" fmla="*/ 0 w 56"/>
                  <a:gd name="T7" fmla="*/ 0 h 449"/>
                  <a:gd name="T8" fmla="*/ 0 w 56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449"/>
                  <a:gd name="T17" fmla="*/ 56 w 56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449">
                    <a:moveTo>
                      <a:pt x="0" y="449"/>
                    </a:moveTo>
                    <a:lnTo>
                      <a:pt x="56" y="401"/>
                    </a:lnTo>
                    <a:lnTo>
                      <a:pt x="56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9" name="Freeform 47"/>
              <p:cNvSpPr>
                <a:spLocks/>
              </p:cNvSpPr>
              <p:nvPr/>
            </p:nvSpPr>
            <p:spPr bwMode="auto">
              <a:xfrm>
                <a:off x="1179" y="2104"/>
                <a:ext cx="159" cy="25"/>
              </a:xfrm>
              <a:custGeom>
                <a:avLst/>
                <a:gdLst>
                  <a:gd name="T0" fmla="*/ 0 w 638"/>
                  <a:gd name="T1" fmla="*/ 0 h 96"/>
                  <a:gd name="T2" fmla="*/ 0 w 638"/>
                  <a:gd name="T3" fmla="*/ 0 h 96"/>
                  <a:gd name="T4" fmla="*/ 0 w 638"/>
                  <a:gd name="T5" fmla="*/ 0 h 96"/>
                  <a:gd name="T6" fmla="*/ 0 w 638"/>
                  <a:gd name="T7" fmla="*/ 0 h 96"/>
                  <a:gd name="T8" fmla="*/ 0 w 638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8"/>
                  <a:gd name="T16" fmla="*/ 0 h 96"/>
                  <a:gd name="T17" fmla="*/ 638 w 638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8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8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0" name="Freeform 48"/>
              <p:cNvSpPr>
                <a:spLocks/>
              </p:cNvSpPr>
              <p:nvPr/>
            </p:nvSpPr>
            <p:spPr bwMode="auto">
              <a:xfrm>
                <a:off x="1179" y="2104"/>
                <a:ext cx="159" cy="25"/>
              </a:xfrm>
              <a:custGeom>
                <a:avLst/>
                <a:gdLst>
                  <a:gd name="T0" fmla="*/ 0 w 638"/>
                  <a:gd name="T1" fmla="*/ 0 h 96"/>
                  <a:gd name="T2" fmla="*/ 0 w 638"/>
                  <a:gd name="T3" fmla="*/ 0 h 96"/>
                  <a:gd name="T4" fmla="*/ 0 w 638"/>
                  <a:gd name="T5" fmla="*/ 0 h 96"/>
                  <a:gd name="T6" fmla="*/ 0 w 638"/>
                  <a:gd name="T7" fmla="*/ 0 h 96"/>
                  <a:gd name="T8" fmla="*/ 0 w 638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8"/>
                  <a:gd name="T16" fmla="*/ 0 h 96"/>
                  <a:gd name="T17" fmla="*/ 638 w 638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8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8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1" name="Freeform 49"/>
              <p:cNvSpPr>
                <a:spLocks/>
              </p:cNvSpPr>
              <p:nvPr/>
            </p:nvSpPr>
            <p:spPr bwMode="auto">
              <a:xfrm>
                <a:off x="1318" y="2104"/>
                <a:ext cx="20" cy="31"/>
              </a:xfrm>
              <a:custGeom>
                <a:avLst/>
                <a:gdLst>
                  <a:gd name="T0" fmla="*/ 0 w 81"/>
                  <a:gd name="T1" fmla="*/ 0 h 120"/>
                  <a:gd name="T2" fmla="*/ 0 w 81"/>
                  <a:gd name="T3" fmla="*/ 0 h 120"/>
                  <a:gd name="T4" fmla="*/ 0 w 81"/>
                  <a:gd name="T5" fmla="*/ 0 h 120"/>
                  <a:gd name="T6" fmla="*/ 0 w 81"/>
                  <a:gd name="T7" fmla="*/ 0 h 120"/>
                  <a:gd name="T8" fmla="*/ 0 w 81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120"/>
                  <a:gd name="T17" fmla="*/ 81 w 81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120">
                    <a:moveTo>
                      <a:pt x="0" y="120"/>
                    </a:moveTo>
                    <a:lnTo>
                      <a:pt x="81" y="40"/>
                    </a:lnTo>
                    <a:lnTo>
                      <a:pt x="81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2" name="Freeform 50"/>
              <p:cNvSpPr>
                <a:spLocks/>
              </p:cNvSpPr>
              <p:nvPr/>
            </p:nvSpPr>
            <p:spPr bwMode="auto">
              <a:xfrm>
                <a:off x="1318" y="2104"/>
                <a:ext cx="20" cy="31"/>
              </a:xfrm>
              <a:custGeom>
                <a:avLst/>
                <a:gdLst>
                  <a:gd name="T0" fmla="*/ 0 w 81"/>
                  <a:gd name="T1" fmla="*/ 0 h 120"/>
                  <a:gd name="T2" fmla="*/ 0 w 81"/>
                  <a:gd name="T3" fmla="*/ 0 h 120"/>
                  <a:gd name="T4" fmla="*/ 0 w 81"/>
                  <a:gd name="T5" fmla="*/ 0 h 120"/>
                  <a:gd name="T6" fmla="*/ 0 w 81"/>
                  <a:gd name="T7" fmla="*/ 0 h 120"/>
                  <a:gd name="T8" fmla="*/ 0 w 81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120"/>
                  <a:gd name="T17" fmla="*/ 81 w 81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120">
                    <a:moveTo>
                      <a:pt x="0" y="120"/>
                    </a:moveTo>
                    <a:lnTo>
                      <a:pt x="81" y="40"/>
                    </a:lnTo>
                    <a:lnTo>
                      <a:pt x="81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3" name="Rectangle 51"/>
              <p:cNvSpPr>
                <a:spLocks noChangeArrowheads="1"/>
              </p:cNvSpPr>
              <p:nvPr/>
            </p:nvSpPr>
            <p:spPr bwMode="auto">
              <a:xfrm>
                <a:off x="1179" y="21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84" name="Rectangle 52"/>
              <p:cNvSpPr>
                <a:spLocks noChangeArrowheads="1"/>
              </p:cNvSpPr>
              <p:nvPr/>
            </p:nvSpPr>
            <p:spPr bwMode="auto">
              <a:xfrm>
                <a:off x="1180" y="21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</p:grpSp>
        <p:grpSp>
          <p:nvGrpSpPr>
            <p:cNvPr id="81039" name="Group 53"/>
            <p:cNvGrpSpPr>
              <a:grpSpLocks/>
            </p:cNvGrpSpPr>
            <p:nvPr/>
          </p:nvGrpSpPr>
          <p:grpSpPr bwMode="auto">
            <a:xfrm>
              <a:off x="1971" y="370"/>
              <a:ext cx="94" cy="56"/>
              <a:chOff x="1223" y="2004"/>
              <a:chExt cx="94" cy="56"/>
            </a:xfrm>
          </p:grpSpPr>
          <p:grpSp>
            <p:nvGrpSpPr>
              <p:cNvPr id="81138" name="Group 54"/>
              <p:cNvGrpSpPr>
                <a:grpSpLocks/>
              </p:cNvGrpSpPr>
              <p:nvPr/>
            </p:nvGrpSpPr>
            <p:grpSpPr bwMode="auto">
              <a:xfrm>
                <a:off x="1223" y="2004"/>
                <a:ext cx="93" cy="56"/>
                <a:chOff x="1223" y="2004"/>
                <a:chExt cx="93" cy="56"/>
              </a:xfrm>
            </p:grpSpPr>
            <p:sp>
              <p:nvSpPr>
                <p:cNvPr id="81156" name="Oval 55"/>
                <p:cNvSpPr>
                  <a:spLocks noChangeArrowheads="1"/>
                </p:cNvSpPr>
                <p:nvPr/>
              </p:nvSpPr>
              <p:spPr bwMode="auto">
                <a:xfrm>
                  <a:off x="1255" y="2004"/>
                  <a:ext cx="4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57" name="Oval 56"/>
                <p:cNvSpPr>
                  <a:spLocks noChangeArrowheads="1"/>
                </p:cNvSpPr>
                <p:nvPr/>
              </p:nvSpPr>
              <p:spPr bwMode="auto">
                <a:xfrm>
                  <a:off x="1233" y="2010"/>
                  <a:ext cx="3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58" name="Oval 57"/>
                <p:cNvSpPr>
                  <a:spLocks noChangeArrowheads="1"/>
                </p:cNvSpPr>
                <p:nvPr/>
              </p:nvSpPr>
              <p:spPr bwMode="auto">
                <a:xfrm>
                  <a:off x="1223" y="2024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59" name="Oval 58"/>
                <p:cNvSpPr>
                  <a:spLocks noChangeArrowheads="1"/>
                </p:cNvSpPr>
                <p:nvPr/>
              </p:nvSpPr>
              <p:spPr bwMode="auto">
                <a:xfrm>
                  <a:off x="1229" y="2032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60" name="Oval 59"/>
                <p:cNvSpPr>
                  <a:spLocks noChangeArrowheads="1"/>
                </p:cNvSpPr>
                <p:nvPr/>
              </p:nvSpPr>
              <p:spPr bwMode="auto">
                <a:xfrm>
                  <a:off x="1251" y="2036"/>
                  <a:ext cx="49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61" name="Oval 60"/>
                <p:cNvSpPr>
                  <a:spLocks noChangeArrowheads="1"/>
                </p:cNvSpPr>
                <p:nvPr/>
              </p:nvSpPr>
              <p:spPr bwMode="auto">
                <a:xfrm>
                  <a:off x="1281" y="2010"/>
                  <a:ext cx="31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62" name="Oval 61"/>
                <p:cNvSpPr>
                  <a:spLocks noChangeArrowheads="1"/>
                </p:cNvSpPr>
                <p:nvPr/>
              </p:nvSpPr>
              <p:spPr bwMode="auto">
                <a:xfrm>
                  <a:off x="1285" y="2022"/>
                  <a:ext cx="31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63" name="Oval 62"/>
                <p:cNvSpPr>
                  <a:spLocks noChangeArrowheads="1"/>
                </p:cNvSpPr>
                <p:nvPr/>
              </p:nvSpPr>
              <p:spPr bwMode="auto">
                <a:xfrm>
                  <a:off x="1283" y="2026"/>
                  <a:ext cx="3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64" name="Oval 63"/>
                <p:cNvSpPr>
                  <a:spLocks noChangeArrowheads="1"/>
                </p:cNvSpPr>
                <p:nvPr/>
              </p:nvSpPr>
              <p:spPr bwMode="auto">
                <a:xfrm>
                  <a:off x="1239" y="2018"/>
                  <a:ext cx="6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</p:grpSp>
          <p:grpSp>
            <p:nvGrpSpPr>
              <p:cNvPr id="81139" name="Group 64"/>
              <p:cNvGrpSpPr>
                <a:grpSpLocks/>
              </p:cNvGrpSpPr>
              <p:nvPr/>
            </p:nvGrpSpPr>
            <p:grpSpPr bwMode="auto">
              <a:xfrm>
                <a:off x="1223" y="2004"/>
                <a:ext cx="94" cy="56"/>
                <a:chOff x="1223" y="2004"/>
                <a:chExt cx="94" cy="56"/>
              </a:xfrm>
            </p:grpSpPr>
            <p:sp>
              <p:nvSpPr>
                <p:cNvPr id="81140" name="Arc 65"/>
                <p:cNvSpPr>
                  <a:spLocks/>
                </p:cNvSpPr>
                <p:nvPr/>
              </p:nvSpPr>
              <p:spPr bwMode="auto">
                <a:xfrm>
                  <a:off x="1256" y="2004"/>
                  <a:ext cx="39" cy="12"/>
                </a:xfrm>
                <a:custGeom>
                  <a:avLst/>
                  <a:gdLst>
                    <a:gd name="T0" fmla="*/ 0 w 41085"/>
                    <a:gd name="T1" fmla="*/ 0 h 21600"/>
                    <a:gd name="T2" fmla="*/ 0 w 41085"/>
                    <a:gd name="T3" fmla="*/ 0 h 21600"/>
                    <a:gd name="T4" fmla="*/ 0 w 4108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085"/>
                    <a:gd name="T10" fmla="*/ 0 h 21600"/>
                    <a:gd name="T11" fmla="*/ 41085 w 4108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085" h="21600" fill="none" extrusionOk="0">
                      <a:moveTo>
                        <a:pt x="0" y="15905"/>
                      </a:moveTo>
                      <a:cubicBezTo>
                        <a:pt x="2567" y="6513"/>
                        <a:pt x="11099" y="-1"/>
                        <a:pt x="20836" y="0"/>
                      </a:cubicBezTo>
                      <a:cubicBezTo>
                        <a:pt x="29864" y="0"/>
                        <a:pt x="37941" y="5615"/>
                        <a:pt x="41084" y="14080"/>
                      </a:cubicBezTo>
                    </a:path>
                    <a:path w="41085" h="21600" stroke="0" extrusionOk="0">
                      <a:moveTo>
                        <a:pt x="0" y="15905"/>
                      </a:moveTo>
                      <a:cubicBezTo>
                        <a:pt x="2567" y="6513"/>
                        <a:pt x="11099" y="-1"/>
                        <a:pt x="20836" y="0"/>
                      </a:cubicBezTo>
                      <a:cubicBezTo>
                        <a:pt x="29864" y="0"/>
                        <a:pt x="37941" y="5615"/>
                        <a:pt x="41084" y="14080"/>
                      </a:cubicBezTo>
                      <a:lnTo>
                        <a:pt x="20836" y="21600"/>
                      </a:lnTo>
                      <a:lnTo>
                        <a:pt x="0" y="1590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1" name="Arc 66"/>
                <p:cNvSpPr>
                  <a:spLocks/>
                </p:cNvSpPr>
                <p:nvPr/>
              </p:nvSpPr>
              <p:spPr bwMode="auto">
                <a:xfrm>
                  <a:off x="1257" y="2005"/>
                  <a:ext cx="37" cy="11"/>
                </a:xfrm>
                <a:custGeom>
                  <a:avLst/>
                  <a:gdLst>
                    <a:gd name="T0" fmla="*/ 0 w 40935"/>
                    <a:gd name="T1" fmla="*/ 0 h 21600"/>
                    <a:gd name="T2" fmla="*/ 0 w 40935"/>
                    <a:gd name="T3" fmla="*/ 0 h 21600"/>
                    <a:gd name="T4" fmla="*/ 0 w 4093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935"/>
                    <a:gd name="T10" fmla="*/ 0 h 21600"/>
                    <a:gd name="T11" fmla="*/ 40935 w 4093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935" h="21600" fill="none" extrusionOk="0">
                      <a:moveTo>
                        <a:pt x="-1" y="15705"/>
                      </a:moveTo>
                      <a:cubicBezTo>
                        <a:pt x="2635" y="6413"/>
                        <a:pt x="11120" y="-1"/>
                        <a:pt x="20780" y="0"/>
                      </a:cubicBezTo>
                      <a:cubicBezTo>
                        <a:pt x="29712" y="0"/>
                        <a:pt x="37723" y="5498"/>
                        <a:pt x="40935" y="13832"/>
                      </a:cubicBezTo>
                    </a:path>
                    <a:path w="40935" h="21600" stroke="0" extrusionOk="0">
                      <a:moveTo>
                        <a:pt x="-1" y="15705"/>
                      </a:moveTo>
                      <a:cubicBezTo>
                        <a:pt x="2635" y="6413"/>
                        <a:pt x="11120" y="-1"/>
                        <a:pt x="20780" y="0"/>
                      </a:cubicBezTo>
                      <a:cubicBezTo>
                        <a:pt x="29712" y="0"/>
                        <a:pt x="37723" y="5498"/>
                        <a:pt x="40935" y="13832"/>
                      </a:cubicBezTo>
                      <a:lnTo>
                        <a:pt x="20780" y="21600"/>
                      </a:lnTo>
                      <a:lnTo>
                        <a:pt x="-1" y="1570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2" name="Arc 67"/>
                <p:cNvSpPr>
                  <a:spLocks/>
                </p:cNvSpPr>
                <p:nvPr/>
              </p:nvSpPr>
              <p:spPr bwMode="auto">
                <a:xfrm>
                  <a:off x="1233" y="2010"/>
                  <a:ext cx="23" cy="14"/>
                </a:xfrm>
                <a:custGeom>
                  <a:avLst/>
                  <a:gdLst>
                    <a:gd name="T0" fmla="*/ 0 w 33372"/>
                    <a:gd name="T1" fmla="*/ 0 h 26005"/>
                    <a:gd name="T2" fmla="*/ 0 w 33372"/>
                    <a:gd name="T3" fmla="*/ 0 h 26005"/>
                    <a:gd name="T4" fmla="*/ 0 w 33372"/>
                    <a:gd name="T5" fmla="*/ 0 h 26005"/>
                    <a:gd name="T6" fmla="*/ 0 60000 65536"/>
                    <a:gd name="T7" fmla="*/ 0 60000 65536"/>
                    <a:gd name="T8" fmla="*/ 0 60000 65536"/>
                    <a:gd name="T9" fmla="*/ 0 w 33372"/>
                    <a:gd name="T10" fmla="*/ 0 h 26005"/>
                    <a:gd name="T11" fmla="*/ 33372 w 33372"/>
                    <a:gd name="T12" fmla="*/ 26005 h 2600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372" h="26005" fill="none" extrusionOk="0">
                      <a:moveTo>
                        <a:pt x="453" y="26005"/>
                      </a:moveTo>
                      <a:cubicBezTo>
                        <a:pt x="152" y="24556"/>
                        <a:pt x="0" y="2308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</a:path>
                    <a:path w="33372" h="26005" stroke="0" extrusionOk="0">
                      <a:moveTo>
                        <a:pt x="453" y="26005"/>
                      </a:moveTo>
                      <a:cubicBezTo>
                        <a:pt x="152" y="24556"/>
                        <a:pt x="0" y="2308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  <a:lnTo>
                        <a:pt x="21600" y="21600"/>
                      </a:lnTo>
                      <a:lnTo>
                        <a:pt x="453" y="2600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3" name="Arc 68"/>
                <p:cNvSpPr>
                  <a:spLocks/>
                </p:cNvSpPr>
                <p:nvPr/>
              </p:nvSpPr>
              <p:spPr bwMode="auto">
                <a:xfrm>
                  <a:off x="1234" y="2011"/>
                  <a:ext cx="22" cy="13"/>
                </a:xfrm>
                <a:custGeom>
                  <a:avLst/>
                  <a:gdLst>
                    <a:gd name="T0" fmla="*/ 0 w 33223"/>
                    <a:gd name="T1" fmla="*/ 0 h 26082"/>
                    <a:gd name="T2" fmla="*/ 0 w 33223"/>
                    <a:gd name="T3" fmla="*/ 0 h 26082"/>
                    <a:gd name="T4" fmla="*/ 0 w 33223"/>
                    <a:gd name="T5" fmla="*/ 0 h 26082"/>
                    <a:gd name="T6" fmla="*/ 0 60000 65536"/>
                    <a:gd name="T7" fmla="*/ 0 60000 65536"/>
                    <a:gd name="T8" fmla="*/ 0 60000 65536"/>
                    <a:gd name="T9" fmla="*/ 0 w 33223"/>
                    <a:gd name="T10" fmla="*/ 0 h 26082"/>
                    <a:gd name="T11" fmla="*/ 33223 w 33223"/>
                    <a:gd name="T12" fmla="*/ 26082 h 260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223" h="26082" fill="none" extrusionOk="0">
                      <a:moveTo>
                        <a:pt x="470" y="26081"/>
                      </a:moveTo>
                      <a:cubicBezTo>
                        <a:pt x="157" y="24608"/>
                        <a:pt x="0" y="2310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</a:path>
                    <a:path w="33223" h="26082" stroke="0" extrusionOk="0">
                      <a:moveTo>
                        <a:pt x="470" y="26081"/>
                      </a:moveTo>
                      <a:cubicBezTo>
                        <a:pt x="157" y="24608"/>
                        <a:pt x="0" y="2310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  <a:lnTo>
                        <a:pt x="21600" y="21600"/>
                      </a:lnTo>
                      <a:lnTo>
                        <a:pt x="470" y="260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4" name="Arc 69"/>
                <p:cNvSpPr>
                  <a:spLocks/>
                </p:cNvSpPr>
                <p:nvPr/>
              </p:nvSpPr>
              <p:spPr bwMode="auto">
                <a:xfrm>
                  <a:off x="1229" y="2042"/>
                  <a:ext cx="24" cy="10"/>
                </a:xfrm>
                <a:custGeom>
                  <a:avLst/>
                  <a:gdLst>
                    <a:gd name="T0" fmla="*/ 0 w 31800"/>
                    <a:gd name="T1" fmla="*/ 0 h 21600"/>
                    <a:gd name="T2" fmla="*/ 0 w 31800"/>
                    <a:gd name="T3" fmla="*/ 0 h 21600"/>
                    <a:gd name="T4" fmla="*/ 0 w 318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800"/>
                    <a:gd name="T10" fmla="*/ 0 h 21600"/>
                    <a:gd name="T11" fmla="*/ 31800 w 318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800" h="21600" fill="none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800" h="21600" stroke="0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799" y="1903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5" name="Arc 70"/>
                <p:cNvSpPr>
                  <a:spLocks/>
                </p:cNvSpPr>
                <p:nvPr/>
              </p:nvSpPr>
              <p:spPr bwMode="auto">
                <a:xfrm>
                  <a:off x="1230" y="2042"/>
                  <a:ext cx="22" cy="9"/>
                </a:xfrm>
                <a:custGeom>
                  <a:avLst/>
                  <a:gdLst>
                    <a:gd name="T0" fmla="*/ 0 w 31479"/>
                    <a:gd name="T1" fmla="*/ 0 h 21600"/>
                    <a:gd name="T2" fmla="*/ 0 w 31479"/>
                    <a:gd name="T3" fmla="*/ 0 h 21600"/>
                    <a:gd name="T4" fmla="*/ 0 w 314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479"/>
                    <a:gd name="T10" fmla="*/ 0 h 21600"/>
                    <a:gd name="T11" fmla="*/ 31479 w 314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479" h="21600" fill="none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479" h="21600" stroke="0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478" y="1920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6" name="Arc 71"/>
                <p:cNvSpPr>
                  <a:spLocks/>
                </p:cNvSpPr>
                <p:nvPr/>
              </p:nvSpPr>
              <p:spPr bwMode="auto">
                <a:xfrm>
                  <a:off x="1294" y="2010"/>
                  <a:ext cx="19" cy="14"/>
                </a:xfrm>
                <a:custGeom>
                  <a:avLst/>
                  <a:gdLst>
                    <a:gd name="T0" fmla="*/ 0 w 25986"/>
                    <a:gd name="T1" fmla="*/ 0 h 33449"/>
                    <a:gd name="T2" fmla="*/ 0 w 25986"/>
                    <a:gd name="T3" fmla="*/ 0 h 33449"/>
                    <a:gd name="T4" fmla="*/ 0 w 25986"/>
                    <a:gd name="T5" fmla="*/ 0 h 33449"/>
                    <a:gd name="T6" fmla="*/ 0 60000 65536"/>
                    <a:gd name="T7" fmla="*/ 0 60000 65536"/>
                    <a:gd name="T8" fmla="*/ 0 60000 65536"/>
                    <a:gd name="T9" fmla="*/ 0 w 25986"/>
                    <a:gd name="T10" fmla="*/ 0 h 33449"/>
                    <a:gd name="T11" fmla="*/ 25986 w 25986"/>
                    <a:gd name="T12" fmla="*/ 33449 h 334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86" h="33449" fill="none" extrusionOk="0">
                      <a:moveTo>
                        <a:pt x="-1" y="449"/>
                      </a:moveTo>
                      <a:cubicBezTo>
                        <a:pt x="1442" y="150"/>
                        <a:pt x="2912" y="-1"/>
                        <a:pt x="4386" y="0"/>
                      </a:cubicBezTo>
                      <a:cubicBezTo>
                        <a:pt x="16315" y="0"/>
                        <a:pt x="25986" y="9670"/>
                        <a:pt x="25986" y="21600"/>
                      </a:cubicBezTo>
                      <a:cubicBezTo>
                        <a:pt x="25986" y="25810"/>
                        <a:pt x="24755" y="29928"/>
                        <a:pt x="22445" y="33448"/>
                      </a:cubicBezTo>
                    </a:path>
                    <a:path w="25986" h="33449" stroke="0" extrusionOk="0">
                      <a:moveTo>
                        <a:pt x="-1" y="449"/>
                      </a:moveTo>
                      <a:cubicBezTo>
                        <a:pt x="1442" y="150"/>
                        <a:pt x="2912" y="-1"/>
                        <a:pt x="4386" y="0"/>
                      </a:cubicBezTo>
                      <a:cubicBezTo>
                        <a:pt x="16315" y="0"/>
                        <a:pt x="25986" y="9670"/>
                        <a:pt x="25986" y="21600"/>
                      </a:cubicBezTo>
                      <a:cubicBezTo>
                        <a:pt x="25986" y="25810"/>
                        <a:pt x="24755" y="29928"/>
                        <a:pt x="22445" y="33448"/>
                      </a:cubicBezTo>
                      <a:lnTo>
                        <a:pt x="4386" y="21600"/>
                      </a:lnTo>
                      <a:lnTo>
                        <a:pt x="-1" y="44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7" name="Arc 72"/>
                <p:cNvSpPr>
                  <a:spLocks/>
                </p:cNvSpPr>
                <p:nvPr/>
              </p:nvSpPr>
              <p:spPr bwMode="auto">
                <a:xfrm>
                  <a:off x="1294" y="2011"/>
                  <a:ext cx="17" cy="13"/>
                </a:xfrm>
                <a:custGeom>
                  <a:avLst/>
                  <a:gdLst>
                    <a:gd name="T0" fmla="*/ 0 w 25776"/>
                    <a:gd name="T1" fmla="*/ 0 h 33873"/>
                    <a:gd name="T2" fmla="*/ 0 w 25776"/>
                    <a:gd name="T3" fmla="*/ 0 h 33873"/>
                    <a:gd name="T4" fmla="*/ 0 w 25776"/>
                    <a:gd name="T5" fmla="*/ 0 h 33873"/>
                    <a:gd name="T6" fmla="*/ 0 60000 65536"/>
                    <a:gd name="T7" fmla="*/ 0 60000 65536"/>
                    <a:gd name="T8" fmla="*/ 0 60000 65536"/>
                    <a:gd name="T9" fmla="*/ 0 w 25776"/>
                    <a:gd name="T10" fmla="*/ 0 h 33873"/>
                    <a:gd name="T11" fmla="*/ 25776 w 25776"/>
                    <a:gd name="T12" fmla="*/ 33873 h 3387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776" h="33873" fill="none" extrusionOk="0">
                      <a:moveTo>
                        <a:pt x="0" y="407"/>
                      </a:moveTo>
                      <a:cubicBezTo>
                        <a:pt x="1375" y="136"/>
                        <a:pt x="2774" y="-1"/>
                        <a:pt x="4176" y="0"/>
                      </a:cubicBezTo>
                      <a:cubicBezTo>
                        <a:pt x="16105" y="0"/>
                        <a:pt x="25776" y="9670"/>
                        <a:pt x="25776" y="21600"/>
                      </a:cubicBezTo>
                      <a:cubicBezTo>
                        <a:pt x="25776" y="25984"/>
                        <a:pt x="24441" y="30264"/>
                        <a:pt x="21950" y="33872"/>
                      </a:cubicBezTo>
                    </a:path>
                    <a:path w="25776" h="33873" stroke="0" extrusionOk="0">
                      <a:moveTo>
                        <a:pt x="0" y="407"/>
                      </a:moveTo>
                      <a:cubicBezTo>
                        <a:pt x="1375" y="136"/>
                        <a:pt x="2774" y="-1"/>
                        <a:pt x="4176" y="0"/>
                      </a:cubicBezTo>
                      <a:cubicBezTo>
                        <a:pt x="16105" y="0"/>
                        <a:pt x="25776" y="9670"/>
                        <a:pt x="25776" y="21600"/>
                      </a:cubicBezTo>
                      <a:cubicBezTo>
                        <a:pt x="25776" y="25984"/>
                        <a:pt x="24441" y="30264"/>
                        <a:pt x="21950" y="33872"/>
                      </a:cubicBezTo>
                      <a:lnTo>
                        <a:pt x="4176" y="21600"/>
                      </a:lnTo>
                      <a:lnTo>
                        <a:pt x="0" y="40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8" name="Arc 73"/>
                <p:cNvSpPr>
                  <a:spLocks/>
                </p:cNvSpPr>
                <p:nvPr/>
              </p:nvSpPr>
              <p:spPr bwMode="auto">
                <a:xfrm>
                  <a:off x="1300" y="2024"/>
                  <a:ext cx="17" cy="14"/>
                </a:xfrm>
                <a:custGeom>
                  <a:avLst/>
                  <a:gdLst>
                    <a:gd name="T0" fmla="*/ 0 w 21600"/>
                    <a:gd name="T1" fmla="*/ 0 h 30094"/>
                    <a:gd name="T2" fmla="*/ 0 w 21600"/>
                    <a:gd name="T3" fmla="*/ 0 h 30094"/>
                    <a:gd name="T4" fmla="*/ 0 w 21600"/>
                    <a:gd name="T5" fmla="*/ 0 h 3009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30094"/>
                    <a:gd name="T11" fmla="*/ 21600 w 21600"/>
                    <a:gd name="T12" fmla="*/ 30094 h 3009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30094" fill="none" extrusionOk="0">
                      <a:moveTo>
                        <a:pt x="13043" y="-1"/>
                      </a:moveTo>
                      <a:cubicBezTo>
                        <a:pt x="18433" y="4083"/>
                        <a:pt x="21600" y="10454"/>
                        <a:pt x="21600" y="17217"/>
                      </a:cubicBezTo>
                      <a:cubicBezTo>
                        <a:pt x="21600" y="21855"/>
                        <a:pt x="20107" y="26370"/>
                        <a:pt x="17341" y="30093"/>
                      </a:cubicBezTo>
                    </a:path>
                    <a:path w="21600" h="30094" stroke="0" extrusionOk="0">
                      <a:moveTo>
                        <a:pt x="13043" y="-1"/>
                      </a:moveTo>
                      <a:cubicBezTo>
                        <a:pt x="18433" y="4083"/>
                        <a:pt x="21600" y="10454"/>
                        <a:pt x="21600" y="17217"/>
                      </a:cubicBezTo>
                      <a:cubicBezTo>
                        <a:pt x="21600" y="21855"/>
                        <a:pt x="20107" y="26370"/>
                        <a:pt x="17341" y="30093"/>
                      </a:cubicBezTo>
                      <a:lnTo>
                        <a:pt x="0" y="17217"/>
                      </a:lnTo>
                      <a:lnTo>
                        <a:pt x="13043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9" name="Arc 74"/>
                <p:cNvSpPr>
                  <a:spLocks/>
                </p:cNvSpPr>
                <p:nvPr/>
              </p:nvSpPr>
              <p:spPr bwMode="auto">
                <a:xfrm>
                  <a:off x="1300" y="2025"/>
                  <a:ext cx="16" cy="13"/>
                </a:xfrm>
                <a:custGeom>
                  <a:avLst/>
                  <a:gdLst>
                    <a:gd name="T0" fmla="*/ 0 w 21600"/>
                    <a:gd name="T1" fmla="*/ 0 h 30713"/>
                    <a:gd name="T2" fmla="*/ 0 w 21600"/>
                    <a:gd name="T3" fmla="*/ 0 h 30713"/>
                    <a:gd name="T4" fmla="*/ 0 w 21600"/>
                    <a:gd name="T5" fmla="*/ 0 h 3071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30713"/>
                    <a:gd name="T11" fmla="*/ 21600 w 21600"/>
                    <a:gd name="T12" fmla="*/ 30713 h 3071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30713" fill="none" extrusionOk="0">
                      <a:moveTo>
                        <a:pt x="12687" y="0"/>
                      </a:moveTo>
                      <a:cubicBezTo>
                        <a:pt x="18286" y="4063"/>
                        <a:pt x="21600" y="10563"/>
                        <a:pt x="21600" y="17481"/>
                      </a:cubicBezTo>
                      <a:cubicBezTo>
                        <a:pt x="21600" y="22271"/>
                        <a:pt x="20007" y="26926"/>
                        <a:pt x="17072" y="30712"/>
                      </a:cubicBezTo>
                    </a:path>
                    <a:path w="21600" h="30713" stroke="0" extrusionOk="0">
                      <a:moveTo>
                        <a:pt x="12687" y="0"/>
                      </a:moveTo>
                      <a:cubicBezTo>
                        <a:pt x="18286" y="4063"/>
                        <a:pt x="21600" y="10563"/>
                        <a:pt x="21600" y="17481"/>
                      </a:cubicBezTo>
                      <a:cubicBezTo>
                        <a:pt x="21600" y="22271"/>
                        <a:pt x="20007" y="26926"/>
                        <a:pt x="17072" y="30712"/>
                      </a:cubicBezTo>
                      <a:lnTo>
                        <a:pt x="0" y="17481"/>
                      </a:lnTo>
                      <a:lnTo>
                        <a:pt x="1268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50" name="Arc 75"/>
                <p:cNvSpPr>
                  <a:spLocks/>
                </p:cNvSpPr>
                <p:nvPr/>
              </p:nvSpPr>
              <p:spPr bwMode="auto">
                <a:xfrm>
                  <a:off x="1294" y="2037"/>
                  <a:ext cx="20" cy="19"/>
                </a:xfrm>
                <a:custGeom>
                  <a:avLst/>
                  <a:gdLst>
                    <a:gd name="T0" fmla="*/ 0 w 28231"/>
                    <a:gd name="T1" fmla="*/ 0 h 27833"/>
                    <a:gd name="T2" fmla="*/ 0 w 28231"/>
                    <a:gd name="T3" fmla="*/ 0 h 27833"/>
                    <a:gd name="T4" fmla="*/ 0 w 28231"/>
                    <a:gd name="T5" fmla="*/ 0 h 27833"/>
                    <a:gd name="T6" fmla="*/ 0 60000 65536"/>
                    <a:gd name="T7" fmla="*/ 0 60000 65536"/>
                    <a:gd name="T8" fmla="*/ 0 60000 65536"/>
                    <a:gd name="T9" fmla="*/ 0 w 28231"/>
                    <a:gd name="T10" fmla="*/ 0 h 27833"/>
                    <a:gd name="T11" fmla="*/ 28231 w 28231"/>
                    <a:gd name="T12" fmla="*/ 27833 h 278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231" h="27833" fill="none" extrusionOk="0">
                      <a:moveTo>
                        <a:pt x="27312" y="-1"/>
                      </a:moveTo>
                      <a:cubicBezTo>
                        <a:pt x="27921" y="2021"/>
                        <a:pt x="28231" y="4121"/>
                        <a:pt x="28231" y="6233"/>
                      </a:cubicBezTo>
                      <a:cubicBezTo>
                        <a:pt x="28231" y="18162"/>
                        <a:pt x="18560" y="27833"/>
                        <a:pt x="6631" y="27833"/>
                      </a:cubicBezTo>
                      <a:cubicBezTo>
                        <a:pt x="4379" y="27833"/>
                        <a:pt x="2142" y="27481"/>
                        <a:pt x="0" y="26789"/>
                      </a:cubicBezTo>
                    </a:path>
                    <a:path w="28231" h="27833" stroke="0" extrusionOk="0">
                      <a:moveTo>
                        <a:pt x="27312" y="-1"/>
                      </a:moveTo>
                      <a:cubicBezTo>
                        <a:pt x="27921" y="2021"/>
                        <a:pt x="28231" y="4121"/>
                        <a:pt x="28231" y="6233"/>
                      </a:cubicBezTo>
                      <a:cubicBezTo>
                        <a:pt x="28231" y="18162"/>
                        <a:pt x="18560" y="27833"/>
                        <a:pt x="6631" y="27833"/>
                      </a:cubicBezTo>
                      <a:cubicBezTo>
                        <a:pt x="4379" y="27833"/>
                        <a:pt x="2142" y="27481"/>
                        <a:pt x="0" y="26789"/>
                      </a:cubicBezTo>
                      <a:lnTo>
                        <a:pt x="6631" y="6233"/>
                      </a:lnTo>
                      <a:lnTo>
                        <a:pt x="27312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51" name="Arc 76"/>
                <p:cNvSpPr>
                  <a:spLocks/>
                </p:cNvSpPr>
                <p:nvPr/>
              </p:nvSpPr>
              <p:spPr bwMode="auto">
                <a:xfrm>
                  <a:off x="1295" y="2037"/>
                  <a:ext cx="19" cy="18"/>
                </a:xfrm>
                <a:custGeom>
                  <a:avLst/>
                  <a:gdLst>
                    <a:gd name="T0" fmla="*/ 0 w 28217"/>
                    <a:gd name="T1" fmla="*/ 0 h 27846"/>
                    <a:gd name="T2" fmla="*/ 0 w 28217"/>
                    <a:gd name="T3" fmla="*/ 0 h 27846"/>
                    <a:gd name="T4" fmla="*/ 0 w 28217"/>
                    <a:gd name="T5" fmla="*/ 0 h 27846"/>
                    <a:gd name="T6" fmla="*/ 0 60000 65536"/>
                    <a:gd name="T7" fmla="*/ 0 60000 65536"/>
                    <a:gd name="T8" fmla="*/ 0 60000 65536"/>
                    <a:gd name="T9" fmla="*/ 0 w 28217"/>
                    <a:gd name="T10" fmla="*/ 0 h 27846"/>
                    <a:gd name="T11" fmla="*/ 28217 w 28217"/>
                    <a:gd name="T12" fmla="*/ 27846 h 2784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217" h="27846" fill="none" extrusionOk="0">
                      <a:moveTo>
                        <a:pt x="27294" y="-1"/>
                      </a:moveTo>
                      <a:cubicBezTo>
                        <a:pt x="27906" y="2025"/>
                        <a:pt x="28217" y="4130"/>
                        <a:pt x="28217" y="6246"/>
                      </a:cubicBezTo>
                      <a:cubicBezTo>
                        <a:pt x="28217" y="18175"/>
                        <a:pt x="18546" y="27846"/>
                        <a:pt x="6617" y="27846"/>
                      </a:cubicBezTo>
                      <a:cubicBezTo>
                        <a:pt x="4370" y="27846"/>
                        <a:pt x="2138" y="27495"/>
                        <a:pt x="-1" y="26807"/>
                      </a:cubicBezTo>
                    </a:path>
                    <a:path w="28217" h="27846" stroke="0" extrusionOk="0">
                      <a:moveTo>
                        <a:pt x="27294" y="-1"/>
                      </a:moveTo>
                      <a:cubicBezTo>
                        <a:pt x="27906" y="2025"/>
                        <a:pt x="28217" y="4130"/>
                        <a:pt x="28217" y="6246"/>
                      </a:cubicBezTo>
                      <a:cubicBezTo>
                        <a:pt x="28217" y="18175"/>
                        <a:pt x="18546" y="27846"/>
                        <a:pt x="6617" y="27846"/>
                      </a:cubicBezTo>
                      <a:cubicBezTo>
                        <a:pt x="4370" y="27846"/>
                        <a:pt x="2138" y="27495"/>
                        <a:pt x="-1" y="26807"/>
                      </a:cubicBezTo>
                      <a:lnTo>
                        <a:pt x="6617" y="6246"/>
                      </a:lnTo>
                      <a:lnTo>
                        <a:pt x="27294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52" name="Arc 77"/>
                <p:cNvSpPr>
                  <a:spLocks/>
                </p:cNvSpPr>
                <p:nvPr/>
              </p:nvSpPr>
              <p:spPr bwMode="auto">
                <a:xfrm>
                  <a:off x="1223" y="2024"/>
                  <a:ext cx="10" cy="17"/>
                </a:xfrm>
                <a:custGeom>
                  <a:avLst/>
                  <a:gdLst>
                    <a:gd name="T0" fmla="*/ 0 w 21600"/>
                    <a:gd name="T1" fmla="*/ 0 h 41436"/>
                    <a:gd name="T2" fmla="*/ 0 w 21600"/>
                    <a:gd name="T3" fmla="*/ 0 h 41436"/>
                    <a:gd name="T4" fmla="*/ 0 w 21600"/>
                    <a:gd name="T5" fmla="*/ 0 h 4143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36"/>
                    <a:gd name="T11" fmla="*/ 21600 w 21600"/>
                    <a:gd name="T12" fmla="*/ 41436 h 414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36" fill="none" extrusionOk="0">
                      <a:moveTo>
                        <a:pt x="13091" y="41435"/>
                      </a:moveTo>
                      <a:cubicBezTo>
                        <a:pt x="5149" y="38031"/>
                        <a:pt x="0" y="30222"/>
                        <a:pt x="0" y="21582"/>
                      </a:cubicBezTo>
                      <a:cubicBezTo>
                        <a:pt x="-1" y="9996"/>
                        <a:pt x="9140" y="473"/>
                        <a:pt x="20717" y="0"/>
                      </a:cubicBezTo>
                    </a:path>
                    <a:path w="21600" h="41436" stroke="0" extrusionOk="0">
                      <a:moveTo>
                        <a:pt x="13091" y="41435"/>
                      </a:moveTo>
                      <a:cubicBezTo>
                        <a:pt x="5149" y="38031"/>
                        <a:pt x="0" y="30222"/>
                        <a:pt x="0" y="21582"/>
                      </a:cubicBezTo>
                      <a:cubicBezTo>
                        <a:pt x="-1" y="9996"/>
                        <a:pt x="9140" y="473"/>
                        <a:pt x="20717" y="0"/>
                      </a:cubicBezTo>
                      <a:lnTo>
                        <a:pt x="21600" y="21582"/>
                      </a:lnTo>
                      <a:lnTo>
                        <a:pt x="13091" y="4143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53" name="Arc 78"/>
                <p:cNvSpPr>
                  <a:spLocks/>
                </p:cNvSpPr>
                <p:nvPr/>
              </p:nvSpPr>
              <p:spPr bwMode="auto">
                <a:xfrm>
                  <a:off x="1224" y="2025"/>
                  <a:ext cx="9" cy="15"/>
                </a:xfrm>
                <a:custGeom>
                  <a:avLst/>
                  <a:gdLst>
                    <a:gd name="T0" fmla="*/ 0 w 21600"/>
                    <a:gd name="T1" fmla="*/ 0 h 41473"/>
                    <a:gd name="T2" fmla="*/ 0 w 21600"/>
                    <a:gd name="T3" fmla="*/ 0 h 41473"/>
                    <a:gd name="T4" fmla="*/ 0 w 21600"/>
                    <a:gd name="T5" fmla="*/ 0 h 4147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73"/>
                    <a:gd name="T11" fmla="*/ 21600 w 21600"/>
                    <a:gd name="T12" fmla="*/ 41473 h 4147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73" fill="none" extrusionOk="0">
                      <a:moveTo>
                        <a:pt x="13179" y="41473"/>
                      </a:moveTo>
                      <a:cubicBezTo>
                        <a:pt x="5190" y="38091"/>
                        <a:pt x="0" y="30257"/>
                        <a:pt x="0" y="21582"/>
                      </a:cubicBezTo>
                      <a:cubicBezTo>
                        <a:pt x="-1" y="9991"/>
                        <a:pt x="9147" y="467"/>
                        <a:pt x="20727" y="-1"/>
                      </a:cubicBezTo>
                    </a:path>
                    <a:path w="21600" h="41473" stroke="0" extrusionOk="0">
                      <a:moveTo>
                        <a:pt x="13179" y="41473"/>
                      </a:moveTo>
                      <a:cubicBezTo>
                        <a:pt x="5190" y="38091"/>
                        <a:pt x="0" y="30257"/>
                        <a:pt x="0" y="21582"/>
                      </a:cubicBezTo>
                      <a:cubicBezTo>
                        <a:pt x="-1" y="9991"/>
                        <a:pt x="9147" y="467"/>
                        <a:pt x="20727" y="-1"/>
                      </a:cubicBezTo>
                      <a:lnTo>
                        <a:pt x="21600" y="21582"/>
                      </a:lnTo>
                      <a:lnTo>
                        <a:pt x="13179" y="4147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54" name="Arc 79"/>
                <p:cNvSpPr>
                  <a:spLocks/>
                </p:cNvSpPr>
                <p:nvPr/>
              </p:nvSpPr>
              <p:spPr bwMode="auto">
                <a:xfrm>
                  <a:off x="1252" y="2048"/>
                  <a:ext cx="42" cy="12"/>
                </a:xfrm>
                <a:custGeom>
                  <a:avLst/>
                  <a:gdLst>
                    <a:gd name="T0" fmla="*/ 0 w 38844"/>
                    <a:gd name="T1" fmla="*/ 0 h 21600"/>
                    <a:gd name="T2" fmla="*/ 0 w 38844"/>
                    <a:gd name="T3" fmla="*/ 0 h 21600"/>
                    <a:gd name="T4" fmla="*/ 0 w 38844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844"/>
                    <a:gd name="T10" fmla="*/ 0 h 21600"/>
                    <a:gd name="T11" fmla="*/ 38844 w 38844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844" h="21600" fill="none" extrusionOk="0">
                      <a:moveTo>
                        <a:pt x="38843" y="12211"/>
                      </a:moveTo>
                      <a:cubicBezTo>
                        <a:pt x="34816" y="18087"/>
                        <a:pt x="28150" y="21599"/>
                        <a:pt x="21027" y="21600"/>
                      </a:cubicBezTo>
                      <a:cubicBezTo>
                        <a:pt x="11001" y="21600"/>
                        <a:pt x="2293" y="14701"/>
                        <a:pt x="-1" y="4941"/>
                      </a:cubicBezTo>
                    </a:path>
                    <a:path w="38844" h="21600" stroke="0" extrusionOk="0">
                      <a:moveTo>
                        <a:pt x="38843" y="12211"/>
                      </a:moveTo>
                      <a:cubicBezTo>
                        <a:pt x="34816" y="18087"/>
                        <a:pt x="28150" y="21599"/>
                        <a:pt x="21027" y="21600"/>
                      </a:cubicBezTo>
                      <a:cubicBezTo>
                        <a:pt x="11001" y="21600"/>
                        <a:pt x="2293" y="14701"/>
                        <a:pt x="-1" y="4941"/>
                      </a:cubicBezTo>
                      <a:lnTo>
                        <a:pt x="21027" y="0"/>
                      </a:lnTo>
                      <a:lnTo>
                        <a:pt x="38843" y="1221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55" name="Arc 80"/>
                <p:cNvSpPr>
                  <a:spLocks/>
                </p:cNvSpPr>
                <p:nvPr/>
              </p:nvSpPr>
              <p:spPr bwMode="auto">
                <a:xfrm>
                  <a:off x="1253" y="2048"/>
                  <a:ext cx="40" cy="11"/>
                </a:xfrm>
                <a:custGeom>
                  <a:avLst/>
                  <a:gdLst>
                    <a:gd name="T0" fmla="*/ 0 w 38540"/>
                    <a:gd name="T1" fmla="*/ 0 h 21600"/>
                    <a:gd name="T2" fmla="*/ 0 w 38540"/>
                    <a:gd name="T3" fmla="*/ 0 h 21600"/>
                    <a:gd name="T4" fmla="*/ 0 w 3854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540"/>
                    <a:gd name="T10" fmla="*/ 0 h 21600"/>
                    <a:gd name="T11" fmla="*/ 38540 w 3854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540" h="21600" fill="none" extrusionOk="0">
                      <a:moveTo>
                        <a:pt x="38539" y="12573"/>
                      </a:moveTo>
                      <a:cubicBezTo>
                        <a:pt x="34483" y="18239"/>
                        <a:pt x="27944" y="21599"/>
                        <a:pt x="20977" y="21600"/>
                      </a:cubicBezTo>
                      <a:cubicBezTo>
                        <a:pt x="11030" y="21600"/>
                        <a:pt x="2370" y="14808"/>
                        <a:pt x="-1" y="5149"/>
                      </a:cubicBezTo>
                    </a:path>
                    <a:path w="38540" h="21600" stroke="0" extrusionOk="0">
                      <a:moveTo>
                        <a:pt x="38539" y="12573"/>
                      </a:moveTo>
                      <a:cubicBezTo>
                        <a:pt x="34483" y="18239"/>
                        <a:pt x="27944" y="21599"/>
                        <a:pt x="20977" y="21600"/>
                      </a:cubicBezTo>
                      <a:cubicBezTo>
                        <a:pt x="11030" y="21600"/>
                        <a:pt x="2370" y="14808"/>
                        <a:pt x="-1" y="5149"/>
                      </a:cubicBezTo>
                      <a:lnTo>
                        <a:pt x="20977" y="0"/>
                      </a:lnTo>
                      <a:lnTo>
                        <a:pt x="38539" y="1257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</p:grpSp>
        </p:grpSp>
        <p:grpSp>
          <p:nvGrpSpPr>
            <p:cNvPr id="81040" name="Group 81"/>
            <p:cNvGrpSpPr>
              <a:grpSpLocks/>
            </p:cNvGrpSpPr>
            <p:nvPr/>
          </p:nvGrpSpPr>
          <p:grpSpPr bwMode="auto">
            <a:xfrm>
              <a:off x="1709" y="533"/>
              <a:ext cx="169" cy="168"/>
              <a:chOff x="961" y="2167"/>
              <a:chExt cx="169" cy="168"/>
            </a:xfrm>
          </p:grpSpPr>
          <p:sp>
            <p:nvSpPr>
              <p:cNvPr id="81118" name="Freeform 82"/>
              <p:cNvSpPr>
                <a:spLocks/>
              </p:cNvSpPr>
              <p:nvPr/>
            </p:nvSpPr>
            <p:spPr bwMode="auto">
              <a:xfrm>
                <a:off x="985" y="2269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19" name="Freeform 83"/>
              <p:cNvSpPr>
                <a:spLocks/>
              </p:cNvSpPr>
              <p:nvPr/>
            </p:nvSpPr>
            <p:spPr bwMode="auto">
              <a:xfrm>
                <a:off x="985" y="2269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0" name="Rectangle 84"/>
              <p:cNvSpPr>
                <a:spLocks noChangeArrowheads="1"/>
              </p:cNvSpPr>
              <p:nvPr/>
            </p:nvSpPr>
            <p:spPr bwMode="auto">
              <a:xfrm>
                <a:off x="985" y="2287"/>
                <a:ext cx="129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21" name="Rectangle 85"/>
              <p:cNvSpPr>
                <a:spLocks noChangeArrowheads="1"/>
              </p:cNvSpPr>
              <p:nvPr/>
            </p:nvSpPr>
            <p:spPr bwMode="auto">
              <a:xfrm>
                <a:off x="986" y="2288"/>
                <a:ext cx="127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22" name="Freeform 86"/>
              <p:cNvSpPr>
                <a:spLocks/>
              </p:cNvSpPr>
              <p:nvPr/>
            </p:nvSpPr>
            <p:spPr bwMode="auto">
              <a:xfrm>
                <a:off x="1114" y="2269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3" name="Freeform 87"/>
              <p:cNvSpPr>
                <a:spLocks/>
              </p:cNvSpPr>
              <p:nvPr/>
            </p:nvSpPr>
            <p:spPr bwMode="auto">
              <a:xfrm>
                <a:off x="1114" y="2269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4" name="Freeform 88"/>
              <p:cNvSpPr>
                <a:spLocks/>
              </p:cNvSpPr>
              <p:nvPr/>
            </p:nvSpPr>
            <p:spPr bwMode="auto">
              <a:xfrm>
                <a:off x="989" y="2269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5" name="Freeform 89"/>
              <p:cNvSpPr>
                <a:spLocks/>
              </p:cNvSpPr>
              <p:nvPr/>
            </p:nvSpPr>
            <p:spPr bwMode="auto">
              <a:xfrm>
                <a:off x="989" y="2269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6" name="Freeform 90"/>
              <p:cNvSpPr>
                <a:spLocks/>
              </p:cNvSpPr>
              <p:nvPr/>
            </p:nvSpPr>
            <p:spPr bwMode="auto">
              <a:xfrm>
                <a:off x="987" y="2167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7" name="Freeform 91"/>
              <p:cNvSpPr>
                <a:spLocks/>
              </p:cNvSpPr>
              <p:nvPr/>
            </p:nvSpPr>
            <p:spPr bwMode="auto">
              <a:xfrm>
                <a:off x="987" y="2167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8" name="Rectangle 92"/>
              <p:cNvSpPr>
                <a:spLocks noChangeArrowheads="1"/>
              </p:cNvSpPr>
              <p:nvPr/>
            </p:nvSpPr>
            <p:spPr bwMode="auto">
              <a:xfrm>
                <a:off x="988" y="2182"/>
                <a:ext cx="127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29" name="Rectangle 93"/>
              <p:cNvSpPr>
                <a:spLocks noChangeArrowheads="1"/>
              </p:cNvSpPr>
              <p:nvPr/>
            </p:nvSpPr>
            <p:spPr bwMode="auto">
              <a:xfrm>
                <a:off x="998" y="2194"/>
                <a:ext cx="105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30" name="Freeform 94"/>
              <p:cNvSpPr>
                <a:spLocks/>
              </p:cNvSpPr>
              <p:nvPr/>
            </p:nvSpPr>
            <p:spPr bwMode="auto">
              <a:xfrm>
                <a:off x="1114" y="2167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31" name="Freeform 95"/>
              <p:cNvSpPr>
                <a:spLocks/>
              </p:cNvSpPr>
              <p:nvPr/>
            </p:nvSpPr>
            <p:spPr bwMode="auto">
              <a:xfrm>
                <a:off x="1114" y="2167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32" name="Freeform 96"/>
              <p:cNvSpPr>
                <a:spLocks/>
              </p:cNvSpPr>
              <p:nvPr/>
            </p:nvSpPr>
            <p:spPr bwMode="auto">
              <a:xfrm>
                <a:off x="961" y="2305"/>
                <a:ext cx="159" cy="24"/>
              </a:xfrm>
              <a:custGeom>
                <a:avLst/>
                <a:gdLst>
                  <a:gd name="T0" fmla="*/ 0 w 637"/>
                  <a:gd name="T1" fmla="*/ 0 h 97"/>
                  <a:gd name="T2" fmla="*/ 0 w 637"/>
                  <a:gd name="T3" fmla="*/ 0 h 97"/>
                  <a:gd name="T4" fmla="*/ 0 w 637"/>
                  <a:gd name="T5" fmla="*/ 0 h 97"/>
                  <a:gd name="T6" fmla="*/ 0 w 637"/>
                  <a:gd name="T7" fmla="*/ 0 h 97"/>
                  <a:gd name="T8" fmla="*/ 0 w 637"/>
                  <a:gd name="T9" fmla="*/ 0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7"/>
                  <a:gd name="T17" fmla="*/ 637 w 637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7">
                    <a:moveTo>
                      <a:pt x="0" y="97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33" name="Freeform 97"/>
              <p:cNvSpPr>
                <a:spLocks/>
              </p:cNvSpPr>
              <p:nvPr/>
            </p:nvSpPr>
            <p:spPr bwMode="auto">
              <a:xfrm>
                <a:off x="961" y="2305"/>
                <a:ext cx="159" cy="24"/>
              </a:xfrm>
              <a:custGeom>
                <a:avLst/>
                <a:gdLst>
                  <a:gd name="T0" fmla="*/ 0 w 637"/>
                  <a:gd name="T1" fmla="*/ 0 h 97"/>
                  <a:gd name="T2" fmla="*/ 0 w 637"/>
                  <a:gd name="T3" fmla="*/ 0 h 97"/>
                  <a:gd name="T4" fmla="*/ 0 w 637"/>
                  <a:gd name="T5" fmla="*/ 0 h 97"/>
                  <a:gd name="T6" fmla="*/ 0 w 637"/>
                  <a:gd name="T7" fmla="*/ 0 h 97"/>
                  <a:gd name="T8" fmla="*/ 0 w 637"/>
                  <a:gd name="T9" fmla="*/ 0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7"/>
                  <a:gd name="T17" fmla="*/ 637 w 637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7">
                    <a:moveTo>
                      <a:pt x="0" y="97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34" name="Freeform 98"/>
              <p:cNvSpPr>
                <a:spLocks/>
              </p:cNvSpPr>
              <p:nvPr/>
            </p:nvSpPr>
            <p:spPr bwMode="auto">
              <a:xfrm>
                <a:off x="1100" y="2305"/>
                <a:ext cx="20" cy="30"/>
              </a:xfrm>
              <a:custGeom>
                <a:avLst/>
                <a:gdLst>
                  <a:gd name="T0" fmla="*/ 0 w 80"/>
                  <a:gd name="T1" fmla="*/ 0 h 121"/>
                  <a:gd name="T2" fmla="*/ 0 w 80"/>
                  <a:gd name="T3" fmla="*/ 0 h 121"/>
                  <a:gd name="T4" fmla="*/ 0 w 80"/>
                  <a:gd name="T5" fmla="*/ 0 h 121"/>
                  <a:gd name="T6" fmla="*/ 0 w 80"/>
                  <a:gd name="T7" fmla="*/ 0 h 121"/>
                  <a:gd name="T8" fmla="*/ 0 w 80"/>
                  <a:gd name="T9" fmla="*/ 0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1"/>
                  <a:gd name="T17" fmla="*/ 80 w 80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1">
                    <a:moveTo>
                      <a:pt x="0" y="121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5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35" name="Freeform 99"/>
              <p:cNvSpPr>
                <a:spLocks/>
              </p:cNvSpPr>
              <p:nvPr/>
            </p:nvSpPr>
            <p:spPr bwMode="auto">
              <a:xfrm>
                <a:off x="1100" y="2305"/>
                <a:ext cx="20" cy="30"/>
              </a:xfrm>
              <a:custGeom>
                <a:avLst/>
                <a:gdLst>
                  <a:gd name="T0" fmla="*/ 0 w 80"/>
                  <a:gd name="T1" fmla="*/ 0 h 121"/>
                  <a:gd name="T2" fmla="*/ 0 w 80"/>
                  <a:gd name="T3" fmla="*/ 0 h 121"/>
                  <a:gd name="T4" fmla="*/ 0 w 80"/>
                  <a:gd name="T5" fmla="*/ 0 h 121"/>
                  <a:gd name="T6" fmla="*/ 0 w 80"/>
                  <a:gd name="T7" fmla="*/ 0 h 121"/>
                  <a:gd name="T8" fmla="*/ 0 w 80"/>
                  <a:gd name="T9" fmla="*/ 0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1"/>
                  <a:gd name="T17" fmla="*/ 80 w 80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1">
                    <a:moveTo>
                      <a:pt x="0" y="121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5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36" name="Rectangle 100"/>
              <p:cNvSpPr>
                <a:spLocks noChangeArrowheads="1"/>
              </p:cNvSpPr>
              <p:nvPr/>
            </p:nvSpPr>
            <p:spPr bwMode="auto">
              <a:xfrm>
                <a:off x="961" y="23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37" name="Rectangle 101"/>
              <p:cNvSpPr>
                <a:spLocks noChangeArrowheads="1"/>
              </p:cNvSpPr>
              <p:nvPr/>
            </p:nvSpPr>
            <p:spPr bwMode="auto">
              <a:xfrm>
                <a:off x="962" y="23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</p:grpSp>
        <p:grpSp>
          <p:nvGrpSpPr>
            <p:cNvPr id="81041" name="Group 102"/>
            <p:cNvGrpSpPr>
              <a:grpSpLocks/>
            </p:cNvGrpSpPr>
            <p:nvPr/>
          </p:nvGrpSpPr>
          <p:grpSpPr bwMode="auto">
            <a:xfrm>
              <a:off x="1753" y="571"/>
              <a:ext cx="93" cy="56"/>
              <a:chOff x="1005" y="2205"/>
              <a:chExt cx="93" cy="56"/>
            </a:xfrm>
          </p:grpSpPr>
          <p:grpSp>
            <p:nvGrpSpPr>
              <p:cNvPr id="81091" name="Group 103"/>
              <p:cNvGrpSpPr>
                <a:grpSpLocks/>
              </p:cNvGrpSpPr>
              <p:nvPr/>
            </p:nvGrpSpPr>
            <p:grpSpPr bwMode="auto">
              <a:xfrm>
                <a:off x="1005" y="2205"/>
                <a:ext cx="93" cy="56"/>
                <a:chOff x="1005" y="2205"/>
                <a:chExt cx="93" cy="56"/>
              </a:xfrm>
            </p:grpSpPr>
            <p:sp>
              <p:nvSpPr>
                <p:cNvPr id="81109" name="Oval 104"/>
                <p:cNvSpPr>
                  <a:spLocks noChangeArrowheads="1"/>
                </p:cNvSpPr>
                <p:nvPr/>
              </p:nvSpPr>
              <p:spPr bwMode="auto">
                <a:xfrm>
                  <a:off x="1037" y="2205"/>
                  <a:ext cx="4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0" name="Oval 105"/>
                <p:cNvSpPr>
                  <a:spLocks noChangeArrowheads="1"/>
                </p:cNvSpPr>
                <p:nvPr/>
              </p:nvSpPr>
              <p:spPr bwMode="auto">
                <a:xfrm>
                  <a:off x="1015" y="2211"/>
                  <a:ext cx="3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1" name="Oval 106"/>
                <p:cNvSpPr>
                  <a:spLocks noChangeArrowheads="1"/>
                </p:cNvSpPr>
                <p:nvPr/>
              </p:nvSpPr>
              <p:spPr bwMode="auto">
                <a:xfrm>
                  <a:off x="1005" y="2225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2" name="Oval 107"/>
                <p:cNvSpPr>
                  <a:spLocks noChangeArrowheads="1"/>
                </p:cNvSpPr>
                <p:nvPr/>
              </p:nvSpPr>
              <p:spPr bwMode="auto">
                <a:xfrm>
                  <a:off x="1011" y="2233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3" name="Oval 108"/>
                <p:cNvSpPr>
                  <a:spLocks noChangeArrowheads="1"/>
                </p:cNvSpPr>
                <p:nvPr/>
              </p:nvSpPr>
              <p:spPr bwMode="auto">
                <a:xfrm>
                  <a:off x="1033" y="2237"/>
                  <a:ext cx="49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4" name="Oval 109"/>
                <p:cNvSpPr>
                  <a:spLocks noChangeArrowheads="1"/>
                </p:cNvSpPr>
                <p:nvPr/>
              </p:nvSpPr>
              <p:spPr bwMode="auto">
                <a:xfrm>
                  <a:off x="1064" y="2211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5" name="Oval 110"/>
                <p:cNvSpPr>
                  <a:spLocks noChangeArrowheads="1"/>
                </p:cNvSpPr>
                <p:nvPr/>
              </p:nvSpPr>
              <p:spPr bwMode="auto">
                <a:xfrm>
                  <a:off x="1068" y="2223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6" name="Oval 111"/>
                <p:cNvSpPr>
                  <a:spLocks noChangeArrowheads="1"/>
                </p:cNvSpPr>
                <p:nvPr/>
              </p:nvSpPr>
              <p:spPr bwMode="auto">
                <a:xfrm>
                  <a:off x="1066" y="2227"/>
                  <a:ext cx="3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7" name="Oval 112"/>
                <p:cNvSpPr>
                  <a:spLocks noChangeArrowheads="1"/>
                </p:cNvSpPr>
                <p:nvPr/>
              </p:nvSpPr>
              <p:spPr bwMode="auto">
                <a:xfrm>
                  <a:off x="1021" y="2219"/>
                  <a:ext cx="6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</p:grpSp>
          <p:grpSp>
            <p:nvGrpSpPr>
              <p:cNvPr id="81092" name="Group 113"/>
              <p:cNvGrpSpPr>
                <a:grpSpLocks/>
              </p:cNvGrpSpPr>
              <p:nvPr/>
            </p:nvGrpSpPr>
            <p:grpSpPr bwMode="auto">
              <a:xfrm>
                <a:off x="1005" y="2205"/>
                <a:ext cx="93" cy="56"/>
                <a:chOff x="1005" y="2205"/>
                <a:chExt cx="93" cy="56"/>
              </a:xfrm>
            </p:grpSpPr>
            <p:sp>
              <p:nvSpPr>
                <p:cNvPr id="81093" name="Arc 114"/>
                <p:cNvSpPr>
                  <a:spLocks/>
                </p:cNvSpPr>
                <p:nvPr/>
              </p:nvSpPr>
              <p:spPr bwMode="auto">
                <a:xfrm>
                  <a:off x="1039" y="2205"/>
                  <a:ext cx="38" cy="12"/>
                </a:xfrm>
                <a:custGeom>
                  <a:avLst/>
                  <a:gdLst>
                    <a:gd name="T0" fmla="*/ 0 w 40079"/>
                    <a:gd name="T1" fmla="*/ 0 h 21600"/>
                    <a:gd name="T2" fmla="*/ 0 w 40079"/>
                    <a:gd name="T3" fmla="*/ 0 h 21600"/>
                    <a:gd name="T4" fmla="*/ 0 w 400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079"/>
                    <a:gd name="T10" fmla="*/ 0 h 21600"/>
                    <a:gd name="T11" fmla="*/ 40079 w 400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079" h="21600" fill="none" extrusionOk="0">
                      <a:moveTo>
                        <a:pt x="0" y="14358"/>
                      </a:moveTo>
                      <a:cubicBezTo>
                        <a:pt x="3063" y="5749"/>
                        <a:pt x="11212" y="-1"/>
                        <a:pt x="20350" y="0"/>
                      </a:cubicBezTo>
                      <a:cubicBezTo>
                        <a:pt x="28878" y="0"/>
                        <a:pt x="36608" y="5017"/>
                        <a:pt x="40079" y="12807"/>
                      </a:cubicBezTo>
                    </a:path>
                    <a:path w="40079" h="21600" stroke="0" extrusionOk="0">
                      <a:moveTo>
                        <a:pt x="0" y="14358"/>
                      </a:moveTo>
                      <a:cubicBezTo>
                        <a:pt x="3063" y="5749"/>
                        <a:pt x="11212" y="-1"/>
                        <a:pt x="20350" y="0"/>
                      </a:cubicBezTo>
                      <a:cubicBezTo>
                        <a:pt x="28878" y="0"/>
                        <a:pt x="36608" y="5017"/>
                        <a:pt x="40079" y="12807"/>
                      </a:cubicBezTo>
                      <a:lnTo>
                        <a:pt x="20350" y="21600"/>
                      </a:lnTo>
                      <a:lnTo>
                        <a:pt x="0" y="1435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94" name="Arc 115"/>
                <p:cNvSpPr>
                  <a:spLocks/>
                </p:cNvSpPr>
                <p:nvPr/>
              </p:nvSpPr>
              <p:spPr bwMode="auto">
                <a:xfrm>
                  <a:off x="1040" y="2206"/>
                  <a:ext cx="36" cy="11"/>
                </a:xfrm>
                <a:custGeom>
                  <a:avLst/>
                  <a:gdLst>
                    <a:gd name="T0" fmla="*/ 0 w 39867"/>
                    <a:gd name="T1" fmla="*/ 0 h 21600"/>
                    <a:gd name="T2" fmla="*/ 0 w 39867"/>
                    <a:gd name="T3" fmla="*/ 0 h 21600"/>
                    <a:gd name="T4" fmla="*/ 0 w 3986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867"/>
                    <a:gd name="T10" fmla="*/ 0 h 21600"/>
                    <a:gd name="T11" fmla="*/ 39867 w 3986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867" h="21600" fill="none" extrusionOk="0">
                      <a:moveTo>
                        <a:pt x="-1" y="14116"/>
                      </a:moveTo>
                      <a:cubicBezTo>
                        <a:pt x="3132" y="5633"/>
                        <a:pt x="11218" y="-1"/>
                        <a:pt x="20262" y="0"/>
                      </a:cubicBezTo>
                      <a:cubicBezTo>
                        <a:pt x="28681" y="0"/>
                        <a:pt x="36333" y="4892"/>
                        <a:pt x="39867" y="12533"/>
                      </a:cubicBezTo>
                    </a:path>
                    <a:path w="39867" h="21600" stroke="0" extrusionOk="0">
                      <a:moveTo>
                        <a:pt x="-1" y="14116"/>
                      </a:moveTo>
                      <a:cubicBezTo>
                        <a:pt x="3132" y="5633"/>
                        <a:pt x="11218" y="-1"/>
                        <a:pt x="20262" y="0"/>
                      </a:cubicBezTo>
                      <a:cubicBezTo>
                        <a:pt x="28681" y="0"/>
                        <a:pt x="36333" y="4892"/>
                        <a:pt x="39867" y="12533"/>
                      </a:cubicBezTo>
                      <a:lnTo>
                        <a:pt x="20262" y="21600"/>
                      </a:lnTo>
                      <a:lnTo>
                        <a:pt x="-1" y="1411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95" name="Arc 116"/>
                <p:cNvSpPr>
                  <a:spLocks/>
                </p:cNvSpPr>
                <p:nvPr/>
              </p:nvSpPr>
              <p:spPr bwMode="auto">
                <a:xfrm>
                  <a:off x="1015" y="2211"/>
                  <a:ext cx="23" cy="14"/>
                </a:xfrm>
                <a:custGeom>
                  <a:avLst/>
                  <a:gdLst>
                    <a:gd name="T0" fmla="*/ 0 w 31958"/>
                    <a:gd name="T1" fmla="*/ 0 h 25972"/>
                    <a:gd name="T2" fmla="*/ 0 w 31958"/>
                    <a:gd name="T3" fmla="*/ 0 h 25972"/>
                    <a:gd name="T4" fmla="*/ 0 w 31958"/>
                    <a:gd name="T5" fmla="*/ 0 h 25972"/>
                    <a:gd name="T6" fmla="*/ 0 60000 65536"/>
                    <a:gd name="T7" fmla="*/ 0 60000 65536"/>
                    <a:gd name="T8" fmla="*/ 0 60000 65536"/>
                    <a:gd name="T9" fmla="*/ 0 w 31958"/>
                    <a:gd name="T10" fmla="*/ 0 h 25972"/>
                    <a:gd name="T11" fmla="*/ 31958 w 31958"/>
                    <a:gd name="T12" fmla="*/ 25972 h 2597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958" h="25972" fill="none" extrusionOk="0">
                      <a:moveTo>
                        <a:pt x="447" y="25971"/>
                      </a:moveTo>
                      <a:cubicBezTo>
                        <a:pt x="149" y="24533"/>
                        <a:pt x="0" y="2306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219" y="-1"/>
                        <a:pt x="28781" y="909"/>
                        <a:pt x="31958" y="2645"/>
                      </a:cubicBezTo>
                    </a:path>
                    <a:path w="31958" h="25972" stroke="0" extrusionOk="0">
                      <a:moveTo>
                        <a:pt x="447" y="25971"/>
                      </a:moveTo>
                      <a:cubicBezTo>
                        <a:pt x="149" y="24533"/>
                        <a:pt x="0" y="2306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219" y="-1"/>
                        <a:pt x="28781" y="909"/>
                        <a:pt x="31958" y="2645"/>
                      </a:cubicBezTo>
                      <a:lnTo>
                        <a:pt x="21600" y="21600"/>
                      </a:lnTo>
                      <a:lnTo>
                        <a:pt x="447" y="2597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96" name="Arc 117"/>
                <p:cNvSpPr>
                  <a:spLocks/>
                </p:cNvSpPr>
                <p:nvPr/>
              </p:nvSpPr>
              <p:spPr bwMode="auto">
                <a:xfrm>
                  <a:off x="1016" y="2212"/>
                  <a:ext cx="21" cy="13"/>
                </a:xfrm>
                <a:custGeom>
                  <a:avLst/>
                  <a:gdLst>
                    <a:gd name="T0" fmla="*/ 0 w 31797"/>
                    <a:gd name="T1" fmla="*/ 0 h 26058"/>
                    <a:gd name="T2" fmla="*/ 0 w 31797"/>
                    <a:gd name="T3" fmla="*/ 0 h 26058"/>
                    <a:gd name="T4" fmla="*/ 0 w 31797"/>
                    <a:gd name="T5" fmla="*/ 0 h 26058"/>
                    <a:gd name="T6" fmla="*/ 0 60000 65536"/>
                    <a:gd name="T7" fmla="*/ 0 60000 65536"/>
                    <a:gd name="T8" fmla="*/ 0 60000 65536"/>
                    <a:gd name="T9" fmla="*/ 0 w 31797"/>
                    <a:gd name="T10" fmla="*/ 0 h 26058"/>
                    <a:gd name="T11" fmla="*/ 31797 w 31797"/>
                    <a:gd name="T12" fmla="*/ 26058 h 2605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797" h="26058" fill="none" extrusionOk="0">
                      <a:moveTo>
                        <a:pt x="465" y="26057"/>
                      </a:moveTo>
                      <a:cubicBezTo>
                        <a:pt x="155" y="24592"/>
                        <a:pt x="0" y="2309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157" y="-1"/>
                        <a:pt x="28660" y="878"/>
                        <a:pt x="31796" y="2558"/>
                      </a:cubicBezTo>
                    </a:path>
                    <a:path w="31797" h="26058" stroke="0" extrusionOk="0">
                      <a:moveTo>
                        <a:pt x="465" y="26057"/>
                      </a:moveTo>
                      <a:cubicBezTo>
                        <a:pt x="155" y="24592"/>
                        <a:pt x="0" y="2309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157" y="-1"/>
                        <a:pt x="28660" y="878"/>
                        <a:pt x="31796" y="2558"/>
                      </a:cubicBezTo>
                      <a:lnTo>
                        <a:pt x="21600" y="21600"/>
                      </a:lnTo>
                      <a:lnTo>
                        <a:pt x="465" y="2605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97" name="Arc 118"/>
                <p:cNvSpPr>
                  <a:spLocks/>
                </p:cNvSpPr>
                <p:nvPr/>
              </p:nvSpPr>
              <p:spPr bwMode="auto">
                <a:xfrm>
                  <a:off x="1011" y="2242"/>
                  <a:ext cx="24" cy="11"/>
                </a:xfrm>
                <a:custGeom>
                  <a:avLst/>
                  <a:gdLst>
                    <a:gd name="T0" fmla="*/ 0 w 32394"/>
                    <a:gd name="T1" fmla="*/ 0 h 22980"/>
                    <a:gd name="T2" fmla="*/ 0 w 32394"/>
                    <a:gd name="T3" fmla="*/ 0 h 22980"/>
                    <a:gd name="T4" fmla="*/ 0 w 32394"/>
                    <a:gd name="T5" fmla="*/ 0 h 22980"/>
                    <a:gd name="T6" fmla="*/ 0 60000 65536"/>
                    <a:gd name="T7" fmla="*/ 0 60000 65536"/>
                    <a:gd name="T8" fmla="*/ 0 60000 65536"/>
                    <a:gd name="T9" fmla="*/ 0 w 32394"/>
                    <a:gd name="T10" fmla="*/ 0 h 22980"/>
                    <a:gd name="T11" fmla="*/ 32394 w 32394"/>
                    <a:gd name="T12" fmla="*/ 22980 h 2298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394" h="22980" fill="none" extrusionOk="0">
                      <a:moveTo>
                        <a:pt x="32393" y="20089"/>
                      </a:moveTo>
                      <a:cubicBezTo>
                        <a:pt x="29111" y="21983"/>
                        <a:pt x="25389" y="22979"/>
                        <a:pt x="21600" y="22980"/>
                      </a:cubicBezTo>
                      <a:cubicBezTo>
                        <a:pt x="9670" y="22980"/>
                        <a:pt x="0" y="13309"/>
                        <a:pt x="0" y="1380"/>
                      </a:cubicBezTo>
                      <a:cubicBezTo>
                        <a:pt x="-1" y="919"/>
                        <a:pt x="14" y="459"/>
                        <a:pt x="44" y="0"/>
                      </a:cubicBezTo>
                    </a:path>
                    <a:path w="32394" h="22980" stroke="0" extrusionOk="0">
                      <a:moveTo>
                        <a:pt x="32393" y="20089"/>
                      </a:moveTo>
                      <a:cubicBezTo>
                        <a:pt x="29111" y="21983"/>
                        <a:pt x="25389" y="22979"/>
                        <a:pt x="21600" y="22980"/>
                      </a:cubicBezTo>
                      <a:cubicBezTo>
                        <a:pt x="9670" y="22980"/>
                        <a:pt x="0" y="13309"/>
                        <a:pt x="0" y="1380"/>
                      </a:cubicBezTo>
                      <a:cubicBezTo>
                        <a:pt x="-1" y="919"/>
                        <a:pt x="14" y="459"/>
                        <a:pt x="44" y="0"/>
                      </a:cubicBezTo>
                      <a:lnTo>
                        <a:pt x="21600" y="1380"/>
                      </a:lnTo>
                      <a:lnTo>
                        <a:pt x="32393" y="2008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98" name="Arc 119"/>
                <p:cNvSpPr>
                  <a:spLocks/>
                </p:cNvSpPr>
                <p:nvPr/>
              </p:nvSpPr>
              <p:spPr bwMode="auto">
                <a:xfrm>
                  <a:off x="1012" y="2242"/>
                  <a:ext cx="22" cy="10"/>
                </a:xfrm>
                <a:custGeom>
                  <a:avLst/>
                  <a:gdLst>
                    <a:gd name="T0" fmla="*/ 0 w 32065"/>
                    <a:gd name="T1" fmla="*/ 0 h 23037"/>
                    <a:gd name="T2" fmla="*/ 0 w 32065"/>
                    <a:gd name="T3" fmla="*/ 0 h 23037"/>
                    <a:gd name="T4" fmla="*/ 0 w 32065"/>
                    <a:gd name="T5" fmla="*/ 0 h 23037"/>
                    <a:gd name="T6" fmla="*/ 0 60000 65536"/>
                    <a:gd name="T7" fmla="*/ 0 60000 65536"/>
                    <a:gd name="T8" fmla="*/ 0 60000 65536"/>
                    <a:gd name="T9" fmla="*/ 0 w 32065"/>
                    <a:gd name="T10" fmla="*/ 0 h 23037"/>
                    <a:gd name="T11" fmla="*/ 32065 w 32065"/>
                    <a:gd name="T12" fmla="*/ 23037 h 2303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065" h="23037" fill="none" extrusionOk="0">
                      <a:moveTo>
                        <a:pt x="32065" y="20332"/>
                      </a:moveTo>
                      <a:cubicBezTo>
                        <a:pt x="28862" y="22106"/>
                        <a:pt x="25261" y="23036"/>
                        <a:pt x="21600" y="23037"/>
                      </a:cubicBezTo>
                      <a:cubicBezTo>
                        <a:pt x="9670" y="23037"/>
                        <a:pt x="0" y="13366"/>
                        <a:pt x="0" y="1437"/>
                      </a:cubicBezTo>
                      <a:cubicBezTo>
                        <a:pt x="-1" y="957"/>
                        <a:pt x="15" y="478"/>
                        <a:pt x="47" y="-1"/>
                      </a:cubicBezTo>
                    </a:path>
                    <a:path w="32065" h="23037" stroke="0" extrusionOk="0">
                      <a:moveTo>
                        <a:pt x="32065" y="20332"/>
                      </a:moveTo>
                      <a:cubicBezTo>
                        <a:pt x="28862" y="22106"/>
                        <a:pt x="25261" y="23036"/>
                        <a:pt x="21600" y="23037"/>
                      </a:cubicBezTo>
                      <a:cubicBezTo>
                        <a:pt x="9670" y="23037"/>
                        <a:pt x="0" y="13366"/>
                        <a:pt x="0" y="1437"/>
                      </a:cubicBezTo>
                      <a:cubicBezTo>
                        <a:pt x="-1" y="957"/>
                        <a:pt x="15" y="478"/>
                        <a:pt x="47" y="-1"/>
                      </a:cubicBezTo>
                      <a:lnTo>
                        <a:pt x="21600" y="1437"/>
                      </a:lnTo>
                      <a:lnTo>
                        <a:pt x="32065" y="20332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99" name="Arc 120"/>
                <p:cNvSpPr>
                  <a:spLocks/>
                </p:cNvSpPr>
                <p:nvPr/>
              </p:nvSpPr>
              <p:spPr bwMode="auto">
                <a:xfrm>
                  <a:off x="1076" y="2211"/>
                  <a:ext cx="18" cy="13"/>
                </a:xfrm>
                <a:custGeom>
                  <a:avLst/>
                  <a:gdLst>
                    <a:gd name="T0" fmla="*/ 0 w 25836"/>
                    <a:gd name="T1" fmla="*/ 0 h 32090"/>
                    <a:gd name="T2" fmla="*/ 0 w 25836"/>
                    <a:gd name="T3" fmla="*/ 0 h 32090"/>
                    <a:gd name="T4" fmla="*/ 0 w 25836"/>
                    <a:gd name="T5" fmla="*/ 0 h 32090"/>
                    <a:gd name="T6" fmla="*/ 0 60000 65536"/>
                    <a:gd name="T7" fmla="*/ 0 60000 65536"/>
                    <a:gd name="T8" fmla="*/ 0 60000 65536"/>
                    <a:gd name="T9" fmla="*/ 0 w 25836"/>
                    <a:gd name="T10" fmla="*/ 0 h 32090"/>
                    <a:gd name="T11" fmla="*/ 25836 w 25836"/>
                    <a:gd name="T12" fmla="*/ 32090 h 3209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836" h="32090" fill="none" extrusionOk="0">
                      <a:moveTo>
                        <a:pt x="0" y="419"/>
                      </a:moveTo>
                      <a:cubicBezTo>
                        <a:pt x="1394" y="140"/>
                        <a:pt x="2813" y="-1"/>
                        <a:pt x="4236" y="0"/>
                      </a:cubicBezTo>
                      <a:cubicBezTo>
                        <a:pt x="16165" y="0"/>
                        <a:pt x="25836" y="9670"/>
                        <a:pt x="25836" y="21600"/>
                      </a:cubicBezTo>
                      <a:cubicBezTo>
                        <a:pt x="25836" y="25270"/>
                        <a:pt x="24900" y="28881"/>
                        <a:pt x="23117" y="32089"/>
                      </a:cubicBezTo>
                    </a:path>
                    <a:path w="25836" h="32090" stroke="0" extrusionOk="0">
                      <a:moveTo>
                        <a:pt x="0" y="419"/>
                      </a:moveTo>
                      <a:cubicBezTo>
                        <a:pt x="1394" y="140"/>
                        <a:pt x="2813" y="-1"/>
                        <a:pt x="4236" y="0"/>
                      </a:cubicBezTo>
                      <a:cubicBezTo>
                        <a:pt x="16165" y="0"/>
                        <a:pt x="25836" y="9670"/>
                        <a:pt x="25836" y="21600"/>
                      </a:cubicBezTo>
                      <a:cubicBezTo>
                        <a:pt x="25836" y="25270"/>
                        <a:pt x="24900" y="28881"/>
                        <a:pt x="23117" y="32089"/>
                      </a:cubicBezTo>
                      <a:lnTo>
                        <a:pt x="4236" y="21600"/>
                      </a:lnTo>
                      <a:lnTo>
                        <a:pt x="0" y="41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0" name="Arc 121"/>
                <p:cNvSpPr>
                  <a:spLocks/>
                </p:cNvSpPr>
                <p:nvPr/>
              </p:nvSpPr>
              <p:spPr bwMode="auto">
                <a:xfrm>
                  <a:off x="1076" y="2212"/>
                  <a:ext cx="17" cy="12"/>
                </a:xfrm>
                <a:custGeom>
                  <a:avLst/>
                  <a:gdLst>
                    <a:gd name="T0" fmla="*/ 0 w 25642"/>
                    <a:gd name="T1" fmla="*/ 0 h 32484"/>
                    <a:gd name="T2" fmla="*/ 0 w 25642"/>
                    <a:gd name="T3" fmla="*/ 0 h 32484"/>
                    <a:gd name="T4" fmla="*/ 0 w 25642"/>
                    <a:gd name="T5" fmla="*/ 0 h 32484"/>
                    <a:gd name="T6" fmla="*/ 0 60000 65536"/>
                    <a:gd name="T7" fmla="*/ 0 60000 65536"/>
                    <a:gd name="T8" fmla="*/ 0 60000 65536"/>
                    <a:gd name="T9" fmla="*/ 0 w 25642"/>
                    <a:gd name="T10" fmla="*/ 0 h 32484"/>
                    <a:gd name="T11" fmla="*/ 25642 w 25642"/>
                    <a:gd name="T12" fmla="*/ 32484 h 3248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642" h="32484" fill="none" extrusionOk="0">
                      <a:moveTo>
                        <a:pt x="0" y="381"/>
                      </a:moveTo>
                      <a:cubicBezTo>
                        <a:pt x="1332" y="127"/>
                        <a:pt x="2685" y="-1"/>
                        <a:pt x="4042" y="0"/>
                      </a:cubicBezTo>
                      <a:cubicBezTo>
                        <a:pt x="15971" y="0"/>
                        <a:pt x="25642" y="9670"/>
                        <a:pt x="25642" y="21600"/>
                      </a:cubicBezTo>
                      <a:cubicBezTo>
                        <a:pt x="25642" y="25424"/>
                        <a:pt x="24626" y="29180"/>
                        <a:pt x="22699" y="32483"/>
                      </a:cubicBezTo>
                    </a:path>
                    <a:path w="25642" h="32484" stroke="0" extrusionOk="0">
                      <a:moveTo>
                        <a:pt x="0" y="381"/>
                      </a:moveTo>
                      <a:cubicBezTo>
                        <a:pt x="1332" y="127"/>
                        <a:pt x="2685" y="-1"/>
                        <a:pt x="4042" y="0"/>
                      </a:cubicBezTo>
                      <a:cubicBezTo>
                        <a:pt x="15971" y="0"/>
                        <a:pt x="25642" y="9670"/>
                        <a:pt x="25642" y="21600"/>
                      </a:cubicBezTo>
                      <a:cubicBezTo>
                        <a:pt x="25642" y="25424"/>
                        <a:pt x="24626" y="29180"/>
                        <a:pt x="22699" y="32483"/>
                      </a:cubicBezTo>
                      <a:lnTo>
                        <a:pt x="4042" y="21600"/>
                      </a:lnTo>
                      <a:lnTo>
                        <a:pt x="0" y="3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1" name="Arc 122"/>
                <p:cNvSpPr>
                  <a:spLocks/>
                </p:cNvSpPr>
                <p:nvPr/>
              </p:nvSpPr>
              <p:spPr bwMode="auto">
                <a:xfrm>
                  <a:off x="1082" y="2225"/>
                  <a:ext cx="16" cy="13"/>
                </a:xfrm>
                <a:custGeom>
                  <a:avLst/>
                  <a:gdLst>
                    <a:gd name="T0" fmla="*/ 0 w 21600"/>
                    <a:gd name="T1" fmla="*/ 0 h 28665"/>
                    <a:gd name="T2" fmla="*/ 0 w 21600"/>
                    <a:gd name="T3" fmla="*/ 0 h 28665"/>
                    <a:gd name="T4" fmla="*/ 0 w 21600"/>
                    <a:gd name="T5" fmla="*/ 0 h 28665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8665"/>
                    <a:gd name="T11" fmla="*/ 21600 w 21600"/>
                    <a:gd name="T12" fmla="*/ 28665 h 2866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8665" fill="none" extrusionOk="0">
                      <a:moveTo>
                        <a:pt x="13298" y="-1"/>
                      </a:moveTo>
                      <a:cubicBezTo>
                        <a:pt x="18537" y="4093"/>
                        <a:pt x="21600" y="10371"/>
                        <a:pt x="21600" y="17021"/>
                      </a:cubicBezTo>
                      <a:cubicBezTo>
                        <a:pt x="21600" y="21148"/>
                        <a:pt x="20417" y="25188"/>
                        <a:pt x="18192" y="28664"/>
                      </a:cubicBezTo>
                    </a:path>
                    <a:path w="21600" h="28665" stroke="0" extrusionOk="0">
                      <a:moveTo>
                        <a:pt x="13298" y="-1"/>
                      </a:moveTo>
                      <a:cubicBezTo>
                        <a:pt x="18537" y="4093"/>
                        <a:pt x="21600" y="10371"/>
                        <a:pt x="21600" y="17021"/>
                      </a:cubicBezTo>
                      <a:cubicBezTo>
                        <a:pt x="21600" y="21148"/>
                        <a:pt x="20417" y="25188"/>
                        <a:pt x="18192" y="28664"/>
                      </a:cubicBezTo>
                      <a:lnTo>
                        <a:pt x="0" y="17021"/>
                      </a:lnTo>
                      <a:lnTo>
                        <a:pt x="13298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2" name="Arc 123"/>
                <p:cNvSpPr>
                  <a:spLocks/>
                </p:cNvSpPr>
                <p:nvPr/>
              </p:nvSpPr>
              <p:spPr bwMode="auto">
                <a:xfrm>
                  <a:off x="1082" y="2226"/>
                  <a:ext cx="15" cy="12"/>
                </a:xfrm>
                <a:custGeom>
                  <a:avLst/>
                  <a:gdLst>
                    <a:gd name="T0" fmla="*/ 0 w 21600"/>
                    <a:gd name="T1" fmla="*/ 0 h 29262"/>
                    <a:gd name="T2" fmla="*/ 0 w 21600"/>
                    <a:gd name="T3" fmla="*/ 0 h 29262"/>
                    <a:gd name="T4" fmla="*/ 0 w 21600"/>
                    <a:gd name="T5" fmla="*/ 0 h 2926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262"/>
                    <a:gd name="T11" fmla="*/ 21600 w 21600"/>
                    <a:gd name="T12" fmla="*/ 29262 h 2926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262" fill="none" extrusionOk="0">
                      <a:moveTo>
                        <a:pt x="12959" y="-1"/>
                      </a:moveTo>
                      <a:cubicBezTo>
                        <a:pt x="18399" y="4079"/>
                        <a:pt x="21600" y="10481"/>
                        <a:pt x="21600" y="17280"/>
                      </a:cubicBezTo>
                      <a:cubicBezTo>
                        <a:pt x="21600" y="21544"/>
                        <a:pt x="20337" y="25713"/>
                        <a:pt x="17971" y="29261"/>
                      </a:cubicBezTo>
                    </a:path>
                    <a:path w="21600" h="29262" stroke="0" extrusionOk="0">
                      <a:moveTo>
                        <a:pt x="12959" y="-1"/>
                      </a:moveTo>
                      <a:cubicBezTo>
                        <a:pt x="18399" y="4079"/>
                        <a:pt x="21600" y="10481"/>
                        <a:pt x="21600" y="17280"/>
                      </a:cubicBezTo>
                      <a:cubicBezTo>
                        <a:pt x="21600" y="21544"/>
                        <a:pt x="20337" y="25713"/>
                        <a:pt x="17971" y="29261"/>
                      </a:cubicBezTo>
                      <a:lnTo>
                        <a:pt x="0" y="17280"/>
                      </a:lnTo>
                      <a:lnTo>
                        <a:pt x="12959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3" name="Arc 124"/>
                <p:cNvSpPr>
                  <a:spLocks/>
                </p:cNvSpPr>
                <p:nvPr/>
              </p:nvSpPr>
              <p:spPr bwMode="auto">
                <a:xfrm>
                  <a:off x="1076" y="2237"/>
                  <a:ext cx="20" cy="20"/>
                </a:xfrm>
                <a:custGeom>
                  <a:avLst/>
                  <a:gdLst>
                    <a:gd name="T0" fmla="*/ 0 w 28696"/>
                    <a:gd name="T1" fmla="*/ 0 h 28431"/>
                    <a:gd name="T2" fmla="*/ 0 w 28696"/>
                    <a:gd name="T3" fmla="*/ 0 h 28431"/>
                    <a:gd name="T4" fmla="*/ 0 w 28696"/>
                    <a:gd name="T5" fmla="*/ 0 h 28431"/>
                    <a:gd name="T6" fmla="*/ 0 60000 65536"/>
                    <a:gd name="T7" fmla="*/ 0 60000 65536"/>
                    <a:gd name="T8" fmla="*/ 0 60000 65536"/>
                    <a:gd name="T9" fmla="*/ 0 w 28696"/>
                    <a:gd name="T10" fmla="*/ 0 h 28431"/>
                    <a:gd name="T11" fmla="*/ 28696 w 28696"/>
                    <a:gd name="T12" fmla="*/ 28431 h 284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696" h="28431" fill="none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</a:path>
                    <a:path w="28696" h="28431" stroke="0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  <a:lnTo>
                        <a:pt x="7096" y="6831"/>
                      </a:lnTo>
                      <a:lnTo>
                        <a:pt x="2758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4" name="Arc 125"/>
                <p:cNvSpPr>
                  <a:spLocks/>
                </p:cNvSpPr>
                <p:nvPr/>
              </p:nvSpPr>
              <p:spPr bwMode="auto">
                <a:xfrm>
                  <a:off x="1076" y="2238"/>
                  <a:ext cx="19" cy="18"/>
                </a:xfrm>
                <a:custGeom>
                  <a:avLst/>
                  <a:gdLst>
                    <a:gd name="T0" fmla="*/ 0 w 28696"/>
                    <a:gd name="T1" fmla="*/ 0 h 28431"/>
                    <a:gd name="T2" fmla="*/ 0 w 28696"/>
                    <a:gd name="T3" fmla="*/ 0 h 28431"/>
                    <a:gd name="T4" fmla="*/ 0 w 28696"/>
                    <a:gd name="T5" fmla="*/ 0 h 28431"/>
                    <a:gd name="T6" fmla="*/ 0 60000 65536"/>
                    <a:gd name="T7" fmla="*/ 0 60000 65536"/>
                    <a:gd name="T8" fmla="*/ 0 60000 65536"/>
                    <a:gd name="T9" fmla="*/ 0 w 28696"/>
                    <a:gd name="T10" fmla="*/ 0 h 28431"/>
                    <a:gd name="T11" fmla="*/ 28696 w 28696"/>
                    <a:gd name="T12" fmla="*/ 28431 h 284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696" h="28431" fill="none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</a:path>
                    <a:path w="28696" h="28431" stroke="0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  <a:lnTo>
                        <a:pt x="7096" y="6831"/>
                      </a:lnTo>
                      <a:lnTo>
                        <a:pt x="2758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5" name="Arc 126"/>
                <p:cNvSpPr>
                  <a:spLocks/>
                </p:cNvSpPr>
                <p:nvPr/>
              </p:nvSpPr>
              <p:spPr bwMode="auto">
                <a:xfrm>
                  <a:off x="1005" y="2225"/>
                  <a:ext cx="10" cy="17"/>
                </a:xfrm>
                <a:custGeom>
                  <a:avLst/>
                  <a:gdLst>
                    <a:gd name="T0" fmla="*/ 0 w 21600"/>
                    <a:gd name="T1" fmla="*/ 0 h 41281"/>
                    <a:gd name="T2" fmla="*/ 0 w 21600"/>
                    <a:gd name="T3" fmla="*/ 0 h 41281"/>
                    <a:gd name="T4" fmla="*/ 0 w 21600"/>
                    <a:gd name="T5" fmla="*/ 0 h 4128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281"/>
                    <a:gd name="T11" fmla="*/ 21600 w 21600"/>
                    <a:gd name="T12" fmla="*/ 41281 h 412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281" fill="none" extrusionOk="0">
                      <a:moveTo>
                        <a:pt x="12736" y="41280"/>
                      </a:moveTo>
                      <a:cubicBezTo>
                        <a:pt x="4984" y="37792"/>
                        <a:pt x="0" y="30082"/>
                        <a:pt x="0" y="21583"/>
                      </a:cubicBezTo>
                      <a:cubicBezTo>
                        <a:pt x="-1" y="9982"/>
                        <a:pt x="9163" y="453"/>
                        <a:pt x="20754" y="-1"/>
                      </a:cubicBezTo>
                    </a:path>
                    <a:path w="21600" h="41281" stroke="0" extrusionOk="0">
                      <a:moveTo>
                        <a:pt x="12736" y="41280"/>
                      </a:moveTo>
                      <a:cubicBezTo>
                        <a:pt x="4984" y="37792"/>
                        <a:pt x="0" y="30082"/>
                        <a:pt x="0" y="21583"/>
                      </a:cubicBezTo>
                      <a:cubicBezTo>
                        <a:pt x="-1" y="9982"/>
                        <a:pt x="9163" y="453"/>
                        <a:pt x="20754" y="-1"/>
                      </a:cubicBezTo>
                      <a:lnTo>
                        <a:pt x="21600" y="21583"/>
                      </a:lnTo>
                      <a:lnTo>
                        <a:pt x="12736" y="4128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6" name="Arc 127"/>
                <p:cNvSpPr>
                  <a:spLocks/>
                </p:cNvSpPr>
                <p:nvPr/>
              </p:nvSpPr>
              <p:spPr bwMode="auto">
                <a:xfrm>
                  <a:off x="1006" y="2226"/>
                  <a:ext cx="9" cy="15"/>
                </a:xfrm>
                <a:custGeom>
                  <a:avLst/>
                  <a:gdLst>
                    <a:gd name="T0" fmla="*/ 0 w 21600"/>
                    <a:gd name="T1" fmla="*/ 0 h 41322"/>
                    <a:gd name="T2" fmla="*/ 0 w 21600"/>
                    <a:gd name="T3" fmla="*/ 0 h 41322"/>
                    <a:gd name="T4" fmla="*/ 0 w 21600"/>
                    <a:gd name="T5" fmla="*/ 0 h 4132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322"/>
                    <a:gd name="T11" fmla="*/ 21600 w 21600"/>
                    <a:gd name="T12" fmla="*/ 41322 h 4132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322" fill="none" extrusionOk="0">
                      <a:moveTo>
                        <a:pt x="12826" y="41322"/>
                      </a:moveTo>
                      <a:cubicBezTo>
                        <a:pt x="5026" y="37855"/>
                        <a:pt x="0" y="30119"/>
                        <a:pt x="0" y="21584"/>
                      </a:cubicBezTo>
                      <a:cubicBezTo>
                        <a:pt x="-1" y="9979"/>
                        <a:pt x="9169" y="448"/>
                        <a:pt x="20766" y="0"/>
                      </a:cubicBezTo>
                    </a:path>
                    <a:path w="21600" h="41322" stroke="0" extrusionOk="0">
                      <a:moveTo>
                        <a:pt x="12826" y="41322"/>
                      </a:moveTo>
                      <a:cubicBezTo>
                        <a:pt x="5026" y="37855"/>
                        <a:pt x="0" y="30119"/>
                        <a:pt x="0" y="21584"/>
                      </a:cubicBezTo>
                      <a:cubicBezTo>
                        <a:pt x="-1" y="9979"/>
                        <a:pt x="9169" y="448"/>
                        <a:pt x="20766" y="0"/>
                      </a:cubicBezTo>
                      <a:lnTo>
                        <a:pt x="21600" y="21584"/>
                      </a:lnTo>
                      <a:lnTo>
                        <a:pt x="12826" y="41322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7" name="Arc 128"/>
                <p:cNvSpPr>
                  <a:spLocks/>
                </p:cNvSpPr>
                <p:nvPr/>
              </p:nvSpPr>
              <p:spPr bwMode="auto">
                <a:xfrm>
                  <a:off x="1034" y="2249"/>
                  <a:ext cx="43" cy="12"/>
                </a:xfrm>
                <a:custGeom>
                  <a:avLst/>
                  <a:gdLst>
                    <a:gd name="T0" fmla="*/ 0 w 39157"/>
                    <a:gd name="T1" fmla="*/ 0 h 21600"/>
                    <a:gd name="T2" fmla="*/ 0 w 39157"/>
                    <a:gd name="T3" fmla="*/ 0 h 21600"/>
                    <a:gd name="T4" fmla="*/ 0 w 3915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157"/>
                    <a:gd name="T10" fmla="*/ 0 h 21600"/>
                    <a:gd name="T11" fmla="*/ 39157 w 3915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157" h="21600" fill="none" extrusionOk="0">
                      <a:moveTo>
                        <a:pt x="39156" y="12211"/>
                      </a:moveTo>
                      <a:cubicBezTo>
                        <a:pt x="35129" y="18087"/>
                        <a:pt x="28463" y="21599"/>
                        <a:pt x="21340" y="21600"/>
                      </a:cubicBezTo>
                      <a:cubicBezTo>
                        <a:pt x="10701" y="21600"/>
                        <a:pt x="1646" y="13853"/>
                        <a:pt x="0" y="3342"/>
                      </a:cubicBezTo>
                    </a:path>
                    <a:path w="39157" h="21600" stroke="0" extrusionOk="0">
                      <a:moveTo>
                        <a:pt x="39156" y="12211"/>
                      </a:moveTo>
                      <a:cubicBezTo>
                        <a:pt x="35129" y="18087"/>
                        <a:pt x="28463" y="21599"/>
                        <a:pt x="21340" y="21600"/>
                      </a:cubicBezTo>
                      <a:cubicBezTo>
                        <a:pt x="10701" y="21600"/>
                        <a:pt x="1646" y="13853"/>
                        <a:pt x="0" y="3342"/>
                      </a:cubicBezTo>
                      <a:lnTo>
                        <a:pt x="21340" y="0"/>
                      </a:lnTo>
                      <a:lnTo>
                        <a:pt x="39156" y="1221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8" name="Arc 129"/>
                <p:cNvSpPr>
                  <a:spLocks/>
                </p:cNvSpPr>
                <p:nvPr/>
              </p:nvSpPr>
              <p:spPr bwMode="auto">
                <a:xfrm>
                  <a:off x="1035" y="2249"/>
                  <a:ext cx="40" cy="11"/>
                </a:xfrm>
                <a:custGeom>
                  <a:avLst/>
                  <a:gdLst>
                    <a:gd name="T0" fmla="*/ 0 w 38879"/>
                    <a:gd name="T1" fmla="*/ 0 h 21600"/>
                    <a:gd name="T2" fmla="*/ 0 w 38879"/>
                    <a:gd name="T3" fmla="*/ 0 h 21600"/>
                    <a:gd name="T4" fmla="*/ 0 w 388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879"/>
                    <a:gd name="T10" fmla="*/ 0 h 21600"/>
                    <a:gd name="T11" fmla="*/ 38879 w 388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879" h="21600" fill="none" extrusionOk="0">
                      <a:moveTo>
                        <a:pt x="38878" y="12573"/>
                      </a:moveTo>
                      <a:cubicBezTo>
                        <a:pt x="34822" y="18239"/>
                        <a:pt x="28283" y="21599"/>
                        <a:pt x="21316" y="21600"/>
                      </a:cubicBezTo>
                      <a:cubicBezTo>
                        <a:pt x="10732" y="21600"/>
                        <a:pt x="1708" y="13932"/>
                        <a:pt x="-1" y="3488"/>
                      </a:cubicBezTo>
                    </a:path>
                    <a:path w="38879" h="21600" stroke="0" extrusionOk="0">
                      <a:moveTo>
                        <a:pt x="38878" y="12573"/>
                      </a:moveTo>
                      <a:cubicBezTo>
                        <a:pt x="34822" y="18239"/>
                        <a:pt x="28283" y="21599"/>
                        <a:pt x="21316" y="21600"/>
                      </a:cubicBezTo>
                      <a:cubicBezTo>
                        <a:pt x="10732" y="21600"/>
                        <a:pt x="1708" y="13932"/>
                        <a:pt x="-1" y="3488"/>
                      </a:cubicBezTo>
                      <a:lnTo>
                        <a:pt x="21316" y="0"/>
                      </a:lnTo>
                      <a:lnTo>
                        <a:pt x="38878" y="1257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</p:grpSp>
        </p:grpSp>
        <p:grpSp>
          <p:nvGrpSpPr>
            <p:cNvPr id="81042" name="Group 130"/>
            <p:cNvGrpSpPr>
              <a:grpSpLocks/>
            </p:cNvGrpSpPr>
            <p:nvPr/>
          </p:nvGrpSpPr>
          <p:grpSpPr bwMode="auto">
            <a:xfrm>
              <a:off x="1523" y="332"/>
              <a:ext cx="170" cy="169"/>
              <a:chOff x="775" y="1966"/>
              <a:chExt cx="170" cy="169"/>
            </a:xfrm>
          </p:grpSpPr>
          <p:sp>
            <p:nvSpPr>
              <p:cNvPr id="81071" name="Freeform 131"/>
              <p:cNvSpPr>
                <a:spLocks/>
              </p:cNvSpPr>
              <p:nvPr/>
            </p:nvSpPr>
            <p:spPr bwMode="auto">
              <a:xfrm>
                <a:off x="799" y="2068"/>
                <a:ext cx="146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2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72" name="Freeform 132"/>
              <p:cNvSpPr>
                <a:spLocks/>
              </p:cNvSpPr>
              <p:nvPr/>
            </p:nvSpPr>
            <p:spPr bwMode="auto">
              <a:xfrm>
                <a:off x="799" y="2068"/>
                <a:ext cx="146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2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73" name="Rectangle 133"/>
              <p:cNvSpPr>
                <a:spLocks noChangeArrowheads="1"/>
              </p:cNvSpPr>
              <p:nvPr/>
            </p:nvSpPr>
            <p:spPr bwMode="auto">
              <a:xfrm>
                <a:off x="799" y="2086"/>
                <a:ext cx="130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074" name="Rectangle 134"/>
              <p:cNvSpPr>
                <a:spLocks noChangeArrowheads="1"/>
              </p:cNvSpPr>
              <p:nvPr/>
            </p:nvSpPr>
            <p:spPr bwMode="auto">
              <a:xfrm>
                <a:off x="800" y="2087"/>
                <a:ext cx="128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075" name="Freeform 135"/>
              <p:cNvSpPr>
                <a:spLocks/>
              </p:cNvSpPr>
              <p:nvPr/>
            </p:nvSpPr>
            <p:spPr bwMode="auto">
              <a:xfrm>
                <a:off x="929" y="2068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76" name="Freeform 136"/>
              <p:cNvSpPr>
                <a:spLocks/>
              </p:cNvSpPr>
              <p:nvPr/>
            </p:nvSpPr>
            <p:spPr bwMode="auto">
              <a:xfrm>
                <a:off x="929" y="2068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77" name="Freeform 137"/>
              <p:cNvSpPr>
                <a:spLocks/>
              </p:cNvSpPr>
              <p:nvPr/>
            </p:nvSpPr>
            <p:spPr bwMode="auto">
              <a:xfrm>
                <a:off x="803" y="2068"/>
                <a:ext cx="140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6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78" name="Freeform 138"/>
              <p:cNvSpPr>
                <a:spLocks/>
              </p:cNvSpPr>
              <p:nvPr/>
            </p:nvSpPr>
            <p:spPr bwMode="auto">
              <a:xfrm>
                <a:off x="803" y="2068"/>
                <a:ext cx="140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6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79" name="Freeform 139"/>
              <p:cNvSpPr>
                <a:spLocks/>
              </p:cNvSpPr>
              <p:nvPr/>
            </p:nvSpPr>
            <p:spPr bwMode="auto">
              <a:xfrm>
                <a:off x="801" y="1966"/>
                <a:ext cx="142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0" name="Freeform 140"/>
              <p:cNvSpPr>
                <a:spLocks/>
              </p:cNvSpPr>
              <p:nvPr/>
            </p:nvSpPr>
            <p:spPr bwMode="auto">
              <a:xfrm>
                <a:off x="801" y="1966"/>
                <a:ext cx="142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1" name="Rectangle 141"/>
              <p:cNvSpPr>
                <a:spLocks noChangeArrowheads="1"/>
              </p:cNvSpPr>
              <p:nvPr/>
            </p:nvSpPr>
            <p:spPr bwMode="auto">
              <a:xfrm>
                <a:off x="802" y="1981"/>
                <a:ext cx="128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082" name="Rectangle 142"/>
              <p:cNvSpPr>
                <a:spLocks noChangeArrowheads="1"/>
              </p:cNvSpPr>
              <p:nvPr/>
            </p:nvSpPr>
            <p:spPr bwMode="auto">
              <a:xfrm>
                <a:off x="813" y="1993"/>
                <a:ext cx="104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083" name="Freeform 143"/>
              <p:cNvSpPr>
                <a:spLocks/>
              </p:cNvSpPr>
              <p:nvPr/>
            </p:nvSpPr>
            <p:spPr bwMode="auto">
              <a:xfrm>
                <a:off x="929" y="1966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4" name="Freeform 144"/>
              <p:cNvSpPr>
                <a:spLocks/>
              </p:cNvSpPr>
              <p:nvPr/>
            </p:nvSpPr>
            <p:spPr bwMode="auto">
              <a:xfrm>
                <a:off x="929" y="1966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5" name="Freeform 145"/>
              <p:cNvSpPr>
                <a:spLocks/>
              </p:cNvSpPr>
              <p:nvPr/>
            </p:nvSpPr>
            <p:spPr bwMode="auto">
              <a:xfrm>
                <a:off x="775" y="2104"/>
                <a:ext cx="160" cy="25"/>
              </a:xfrm>
              <a:custGeom>
                <a:avLst/>
                <a:gdLst>
                  <a:gd name="T0" fmla="*/ 0 w 637"/>
                  <a:gd name="T1" fmla="*/ 0 h 96"/>
                  <a:gd name="T2" fmla="*/ 0 w 637"/>
                  <a:gd name="T3" fmla="*/ 0 h 96"/>
                  <a:gd name="T4" fmla="*/ 0 w 637"/>
                  <a:gd name="T5" fmla="*/ 0 h 96"/>
                  <a:gd name="T6" fmla="*/ 0 w 637"/>
                  <a:gd name="T7" fmla="*/ 0 h 96"/>
                  <a:gd name="T8" fmla="*/ 0 w 637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6"/>
                  <a:gd name="T17" fmla="*/ 637 w 637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6" name="Freeform 146"/>
              <p:cNvSpPr>
                <a:spLocks/>
              </p:cNvSpPr>
              <p:nvPr/>
            </p:nvSpPr>
            <p:spPr bwMode="auto">
              <a:xfrm>
                <a:off x="775" y="2104"/>
                <a:ext cx="160" cy="25"/>
              </a:xfrm>
              <a:custGeom>
                <a:avLst/>
                <a:gdLst>
                  <a:gd name="T0" fmla="*/ 0 w 637"/>
                  <a:gd name="T1" fmla="*/ 0 h 96"/>
                  <a:gd name="T2" fmla="*/ 0 w 637"/>
                  <a:gd name="T3" fmla="*/ 0 h 96"/>
                  <a:gd name="T4" fmla="*/ 0 w 637"/>
                  <a:gd name="T5" fmla="*/ 0 h 96"/>
                  <a:gd name="T6" fmla="*/ 0 w 637"/>
                  <a:gd name="T7" fmla="*/ 0 h 96"/>
                  <a:gd name="T8" fmla="*/ 0 w 637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6"/>
                  <a:gd name="T17" fmla="*/ 637 w 637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7" name="Freeform 147"/>
              <p:cNvSpPr>
                <a:spLocks/>
              </p:cNvSpPr>
              <p:nvPr/>
            </p:nvSpPr>
            <p:spPr bwMode="auto">
              <a:xfrm>
                <a:off x="914" y="2104"/>
                <a:ext cx="21" cy="31"/>
              </a:xfrm>
              <a:custGeom>
                <a:avLst/>
                <a:gdLst>
                  <a:gd name="T0" fmla="*/ 0 w 80"/>
                  <a:gd name="T1" fmla="*/ 0 h 120"/>
                  <a:gd name="T2" fmla="*/ 0 w 80"/>
                  <a:gd name="T3" fmla="*/ 0 h 120"/>
                  <a:gd name="T4" fmla="*/ 0 w 80"/>
                  <a:gd name="T5" fmla="*/ 0 h 120"/>
                  <a:gd name="T6" fmla="*/ 0 w 80"/>
                  <a:gd name="T7" fmla="*/ 0 h 120"/>
                  <a:gd name="T8" fmla="*/ 0 w 80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0"/>
                  <a:gd name="T17" fmla="*/ 80 w 80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0">
                    <a:moveTo>
                      <a:pt x="0" y="120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8" name="Freeform 148"/>
              <p:cNvSpPr>
                <a:spLocks/>
              </p:cNvSpPr>
              <p:nvPr/>
            </p:nvSpPr>
            <p:spPr bwMode="auto">
              <a:xfrm>
                <a:off x="914" y="2104"/>
                <a:ext cx="21" cy="31"/>
              </a:xfrm>
              <a:custGeom>
                <a:avLst/>
                <a:gdLst>
                  <a:gd name="T0" fmla="*/ 0 w 80"/>
                  <a:gd name="T1" fmla="*/ 0 h 120"/>
                  <a:gd name="T2" fmla="*/ 0 w 80"/>
                  <a:gd name="T3" fmla="*/ 0 h 120"/>
                  <a:gd name="T4" fmla="*/ 0 w 80"/>
                  <a:gd name="T5" fmla="*/ 0 h 120"/>
                  <a:gd name="T6" fmla="*/ 0 w 80"/>
                  <a:gd name="T7" fmla="*/ 0 h 120"/>
                  <a:gd name="T8" fmla="*/ 0 w 80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0"/>
                  <a:gd name="T17" fmla="*/ 80 w 80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0">
                    <a:moveTo>
                      <a:pt x="0" y="120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9" name="Rectangle 149"/>
              <p:cNvSpPr>
                <a:spLocks noChangeArrowheads="1"/>
              </p:cNvSpPr>
              <p:nvPr/>
            </p:nvSpPr>
            <p:spPr bwMode="auto">
              <a:xfrm>
                <a:off x="775" y="21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090" name="Rectangle 150"/>
              <p:cNvSpPr>
                <a:spLocks noChangeArrowheads="1"/>
              </p:cNvSpPr>
              <p:nvPr/>
            </p:nvSpPr>
            <p:spPr bwMode="auto">
              <a:xfrm>
                <a:off x="776" y="21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</p:grpSp>
        <p:grpSp>
          <p:nvGrpSpPr>
            <p:cNvPr id="81043" name="Group 151"/>
            <p:cNvGrpSpPr>
              <a:grpSpLocks/>
            </p:cNvGrpSpPr>
            <p:nvPr/>
          </p:nvGrpSpPr>
          <p:grpSpPr bwMode="auto">
            <a:xfrm>
              <a:off x="1568" y="370"/>
              <a:ext cx="92" cy="56"/>
              <a:chOff x="820" y="2004"/>
              <a:chExt cx="92" cy="56"/>
            </a:xfrm>
          </p:grpSpPr>
          <p:grpSp>
            <p:nvGrpSpPr>
              <p:cNvPr id="81044" name="Group 152"/>
              <p:cNvGrpSpPr>
                <a:grpSpLocks/>
              </p:cNvGrpSpPr>
              <p:nvPr/>
            </p:nvGrpSpPr>
            <p:grpSpPr bwMode="auto">
              <a:xfrm>
                <a:off x="820" y="2004"/>
                <a:ext cx="92" cy="56"/>
                <a:chOff x="820" y="2004"/>
                <a:chExt cx="92" cy="56"/>
              </a:xfrm>
            </p:grpSpPr>
            <p:sp>
              <p:nvSpPr>
                <p:cNvPr id="81062" name="Oval 153"/>
                <p:cNvSpPr>
                  <a:spLocks noChangeArrowheads="1"/>
                </p:cNvSpPr>
                <p:nvPr/>
              </p:nvSpPr>
              <p:spPr bwMode="auto">
                <a:xfrm>
                  <a:off x="852" y="2004"/>
                  <a:ext cx="4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3" name="Oval 154"/>
                <p:cNvSpPr>
                  <a:spLocks noChangeArrowheads="1"/>
                </p:cNvSpPr>
                <p:nvPr/>
              </p:nvSpPr>
              <p:spPr bwMode="auto">
                <a:xfrm>
                  <a:off x="830" y="2010"/>
                  <a:ext cx="3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4" name="Oval 155"/>
                <p:cNvSpPr>
                  <a:spLocks noChangeArrowheads="1"/>
                </p:cNvSpPr>
                <p:nvPr/>
              </p:nvSpPr>
              <p:spPr bwMode="auto">
                <a:xfrm>
                  <a:off x="820" y="2024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5" name="Oval 156"/>
                <p:cNvSpPr>
                  <a:spLocks noChangeArrowheads="1"/>
                </p:cNvSpPr>
                <p:nvPr/>
              </p:nvSpPr>
              <p:spPr bwMode="auto">
                <a:xfrm>
                  <a:off x="826" y="2032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6" name="Oval 157"/>
                <p:cNvSpPr>
                  <a:spLocks noChangeArrowheads="1"/>
                </p:cNvSpPr>
                <p:nvPr/>
              </p:nvSpPr>
              <p:spPr bwMode="auto">
                <a:xfrm>
                  <a:off x="848" y="2036"/>
                  <a:ext cx="48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7" name="Oval 158"/>
                <p:cNvSpPr>
                  <a:spLocks noChangeArrowheads="1"/>
                </p:cNvSpPr>
                <p:nvPr/>
              </p:nvSpPr>
              <p:spPr bwMode="auto">
                <a:xfrm>
                  <a:off x="878" y="2010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8" name="Oval 159"/>
                <p:cNvSpPr>
                  <a:spLocks noChangeArrowheads="1"/>
                </p:cNvSpPr>
                <p:nvPr/>
              </p:nvSpPr>
              <p:spPr bwMode="auto">
                <a:xfrm>
                  <a:off x="882" y="2022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9" name="Oval 160"/>
                <p:cNvSpPr>
                  <a:spLocks noChangeArrowheads="1"/>
                </p:cNvSpPr>
                <p:nvPr/>
              </p:nvSpPr>
              <p:spPr bwMode="auto">
                <a:xfrm>
                  <a:off x="880" y="2026"/>
                  <a:ext cx="3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70" name="Oval 161"/>
                <p:cNvSpPr>
                  <a:spLocks noChangeArrowheads="1"/>
                </p:cNvSpPr>
                <p:nvPr/>
              </p:nvSpPr>
              <p:spPr bwMode="auto">
                <a:xfrm>
                  <a:off x="836" y="2018"/>
                  <a:ext cx="6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</p:grpSp>
          <p:grpSp>
            <p:nvGrpSpPr>
              <p:cNvPr id="81045" name="Group 162"/>
              <p:cNvGrpSpPr>
                <a:grpSpLocks/>
              </p:cNvGrpSpPr>
              <p:nvPr/>
            </p:nvGrpSpPr>
            <p:grpSpPr bwMode="auto">
              <a:xfrm>
                <a:off x="820" y="2004"/>
                <a:ext cx="92" cy="56"/>
                <a:chOff x="820" y="2004"/>
                <a:chExt cx="92" cy="56"/>
              </a:xfrm>
            </p:grpSpPr>
            <p:sp>
              <p:nvSpPr>
                <p:cNvPr id="81046" name="Arc 163"/>
                <p:cNvSpPr>
                  <a:spLocks/>
                </p:cNvSpPr>
                <p:nvPr/>
              </p:nvSpPr>
              <p:spPr bwMode="auto">
                <a:xfrm>
                  <a:off x="853" y="2004"/>
                  <a:ext cx="38" cy="12"/>
                </a:xfrm>
                <a:custGeom>
                  <a:avLst/>
                  <a:gdLst>
                    <a:gd name="T0" fmla="*/ 0 w 41217"/>
                    <a:gd name="T1" fmla="*/ 0 h 21600"/>
                    <a:gd name="T2" fmla="*/ 0 w 41217"/>
                    <a:gd name="T3" fmla="*/ 0 h 21600"/>
                    <a:gd name="T4" fmla="*/ 0 w 4121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217"/>
                    <a:gd name="T10" fmla="*/ 0 h 21600"/>
                    <a:gd name="T11" fmla="*/ 41217 w 4121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217" h="21600" fill="none" extrusionOk="0">
                      <a:moveTo>
                        <a:pt x="-1" y="15818"/>
                      </a:moveTo>
                      <a:cubicBezTo>
                        <a:pt x="2596" y="6470"/>
                        <a:pt x="11109" y="-1"/>
                        <a:pt x="20812" y="0"/>
                      </a:cubicBezTo>
                      <a:cubicBezTo>
                        <a:pt x="30010" y="0"/>
                        <a:pt x="38199" y="5825"/>
                        <a:pt x="41216" y="14515"/>
                      </a:cubicBezTo>
                    </a:path>
                    <a:path w="41217" h="21600" stroke="0" extrusionOk="0">
                      <a:moveTo>
                        <a:pt x="-1" y="15818"/>
                      </a:moveTo>
                      <a:cubicBezTo>
                        <a:pt x="2596" y="6470"/>
                        <a:pt x="11109" y="-1"/>
                        <a:pt x="20812" y="0"/>
                      </a:cubicBezTo>
                      <a:cubicBezTo>
                        <a:pt x="30010" y="0"/>
                        <a:pt x="38199" y="5825"/>
                        <a:pt x="41216" y="14515"/>
                      </a:cubicBezTo>
                      <a:lnTo>
                        <a:pt x="20812" y="21600"/>
                      </a:lnTo>
                      <a:lnTo>
                        <a:pt x="-1" y="1581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47" name="Arc 164"/>
                <p:cNvSpPr>
                  <a:spLocks/>
                </p:cNvSpPr>
                <p:nvPr/>
              </p:nvSpPr>
              <p:spPr bwMode="auto">
                <a:xfrm>
                  <a:off x="854" y="2005"/>
                  <a:ext cx="36" cy="11"/>
                </a:xfrm>
                <a:custGeom>
                  <a:avLst/>
                  <a:gdLst>
                    <a:gd name="T0" fmla="*/ 0 w 41081"/>
                    <a:gd name="T1" fmla="*/ 0 h 21600"/>
                    <a:gd name="T2" fmla="*/ 0 w 41081"/>
                    <a:gd name="T3" fmla="*/ 0 h 21600"/>
                    <a:gd name="T4" fmla="*/ 0 w 41081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081"/>
                    <a:gd name="T10" fmla="*/ 0 h 21600"/>
                    <a:gd name="T11" fmla="*/ 41081 w 41081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081" h="21600" fill="none" extrusionOk="0">
                      <a:moveTo>
                        <a:pt x="0" y="15624"/>
                      </a:moveTo>
                      <a:cubicBezTo>
                        <a:pt x="2663" y="6372"/>
                        <a:pt x="11129" y="-1"/>
                        <a:pt x="20757" y="0"/>
                      </a:cubicBezTo>
                      <a:cubicBezTo>
                        <a:pt x="29866" y="0"/>
                        <a:pt x="37996" y="5714"/>
                        <a:pt x="41081" y="14285"/>
                      </a:cubicBezTo>
                    </a:path>
                    <a:path w="41081" h="21600" stroke="0" extrusionOk="0">
                      <a:moveTo>
                        <a:pt x="0" y="15624"/>
                      </a:moveTo>
                      <a:cubicBezTo>
                        <a:pt x="2663" y="6372"/>
                        <a:pt x="11129" y="-1"/>
                        <a:pt x="20757" y="0"/>
                      </a:cubicBezTo>
                      <a:cubicBezTo>
                        <a:pt x="29866" y="0"/>
                        <a:pt x="37996" y="5714"/>
                        <a:pt x="41081" y="14285"/>
                      </a:cubicBezTo>
                      <a:lnTo>
                        <a:pt x="20757" y="21600"/>
                      </a:lnTo>
                      <a:lnTo>
                        <a:pt x="0" y="15624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48" name="Arc 165"/>
                <p:cNvSpPr>
                  <a:spLocks/>
                </p:cNvSpPr>
                <p:nvPr/>
              </p:nvSpPr>
              <p:spPr bwMode="auto">
                <a:xfrm>
                  <a:off x="830" y="2010"/>
                  <a:ext cx="23" cy="14"/>
                </a:xfrm>
                <a:custGeom>
                  <a:avLst/>
                  <a:gdLst>
                    <a:gd name="T0" fmla="*/ 0 w 33372"/>
                    <a:gd name="T1" fmla="*/ 0 h 25836"/>
                    <a:gd name="T2" fmla="*/ 0 w 33372"/>
                    <a:gd name="T3" fmla="*/ 0 h 25836"/>
                    <a:gd name="T4" fmla="*/ 0 w 33372"/>
                    <a:gd name="T5" fmla="*/ 0 h 25836"/>
                    <a:gd name="T6" fmla="*/ 0 60000 65536"/>
                    <a:gd name="T7" fmla="*/ 0 60000 65536"/>
                    <a:gd name="T8" fmla="*/ 0 60000 65536"/>
                    <a:gd name="T9" fmla="*/ 0 w 33372"/>
                    <a:gd name="T10" fmla="*/ 0 h 25836"/>
                    <a:gd name="T11" fmla="*/ 33372 w 33372"/>
                    <a:gd name="T12" fmla="*/ 25836 h 258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372" h="25836" fill="none" extrusionOk="0">
                      <a:moveTo>
                        <a:pt x="419" y="25835"/>
                      </a:moveTo>
                      <a:cubicBezTo>
                        <a:pt x="140" y="24441"/>
                        <a:pt x="0" y="23022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</a:path>
                    <a:path w="33372" h="25836" stroke="0" extrusionOk="0">
                      <a:moveTo>
                        <a:pt x="419" y="25835"/>
                      </a:moveTo>
                      <a:cubicBezTo>
                        <a:pt x="140" y="24441"/>
                        <a:pt x="0" y="23022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  <a:lnTo>
                        <a:pt x="21600" y="21600"/>
                      </a:lnTo>
                      <a:lnTo>
                        <a:pt x="419" y="2583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49" name="Arc 166"/>
                <p:cNvSpPr>
                  <a:spLocks/>
                </p:cNvSpPr>
                <p:nvPr/>
              </p:nvSpPr>
              <p:spPr bwMode="auto">
                <a:xfrm>
                  <a:off x="831" y="2011"/>
                  <a:ext cx="22" cy="13"/>
                </a:xfrm>
                <a:custGeom>
                  <a:avLst/>
                  <a:gdLst>
                    <a:gd name="T0" fmla="*/ 0 w 33223"/>
                    <a:gd name="T1" fmla="*/ 0 h 25910"/>
                    <a:gd name="T2" fmla="*/ 0 w 33223"/>
                    <a:gd name="T3" fmla="*/ 0 h 25910"/>
                    <a:gd name="T4" fmla="*/ 0 w 33223"/>
                    <a:gd name="T5" fmla="*/ 0 h 25910"/>
                    <a:gd name="T6" fmla="*/ 0 60000 65536"/>
                    <a:gd name="T7" fmla="*/ 0 60000 65536"/>
                    <a:gd name="T8" fmla="*/ 0 60000 65536"/>
                    <a:gd name="T9" fmla="*/ 0 w 33223"/>
                    <a:gd name="T10" fmla="*/ 0 h 25910"/>
                    <a:gd name="T11" fmla="*/ 33223 w 33223"/>
                    <a:gd name="T12" fmla="*/ 25910 h 259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223" h="25910" fill="none" extrusionOk="0">
                      <a:moveTo>
                        <a:pt x="434" y="25909"/>
                      </a:moveTo>
                      <a:cubicBezTo>
                        <a:pt x="145" y="24491"/>
                        <a:pt x="0" y="23047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</a:path>
                    <a:path w="33223" h="25910" stroke="0" extrusionOk="0">
                      <a:moveTo>
                        <a:pt x="434" y="25909"/>
                      </a:moveTo>
                      <a:cubicBezTo>
                        <a:pt x="145" y="24491"/>
                        <a:pt x="0" y="23047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  <a:lnTo>
                        <a:pt x="21600" y="21600"/>
                      </a:lnTo>
                      <a:lnTo>
                        <a:pt x="434" y="2590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0" name="Arc 167"/>
                <p:cNvSpPr>
                  <a:spLocks/>
                </p:cNvSpPr>
                <p:nvPr/>
              </p:nvSpPr>
              <p:spPr bwMode="auto">
                <a:xfrm>
                  <a:off x="826" y="2042"/>
                  <a:ext cx="24" cy="10"/>
                </a:xfrm>
                <a:custGeom>
                  <a:avLst/>
                  <a:gdLst>
                    <a:gd name="T0" fmla="*/ 0 w 31800"/>
                    <a:gd name="T1" fmla="*/ 0 h 21600"/>
                    <a:gd name="T2" fmla="*/ 0 w 31800"/>
                    <a:gd name="T3" fmla="*/ 0 h 21600"/>
                    <a:gd name="T4" fmla="*/ 0 w 318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800"/>
                    <a:gd name="T10" fmla="*/ 0 h 21600"/>
                    <a:gd name="T11" fmla="*/ 31800 w 318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800" h="21600" fill="none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800" h="21600" stroke="0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799" y="1903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1" name="Arc 168"/>
                <p:cNvSpPr>
                  <a:spLocks/>
                </p:cNvSpPr>
                <p:nvPr/>
              </p:nvSpPr>
              <p:spPr bwMode="auto">
                <a:xfrm>
                  <a:off x="827" y="2042"/>
                  <a:ext cx="22" cy="9"/>
                </a:xfrm>
                <a:custGeom>
                  <a:avLst/>
                  <a:gdLst>
                    <a:gd name="T0" fmla="*/ 0 w 31479"/>
                    <a:gd name="T1" fmla="*/ 0 h 21600"/>
                    <a:gd name="T2" fmla="*/ 0 w 31479"/>
                    <a:gd name="T3" fmla="*/ 0 h 21600"/>
                    <a:gd name="T4" fmla="*/ 0 w 314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479"/>
                    <a:gd name="T10" fmla="*/ 0 h 21600"/>
                    <a:gd name="T11" fmla="*/ 31479 w 314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479" h="21600" fill="none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479" h="21600" stroke="0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478" y="1920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2" name="Arc 169"/>
                <p:cNvSpPr>
                  <a:spLocks/>
                </p:cNvSpPr>
                <p:nvPr/>
              </p:nvSpPr>
              <p:spPr bwMode="auto">
                <a:xfrm>
                  <a:off x="890" y="2010"/>
                  <a:ext cx="18" cy="14"/>
                </a:xfrm>
                <a:custGeom>
                  <a:avLst/>
                  <a:gdLst>
                    <a:gd name="T0" fmla="*/ 0 w 26126"/>
                    <a:gd name="T1" fmla="*/ 0 h 32795"/>
                    <a:gd name="T2" fmla="*/ 0 w 26126"/>
                    <a:gd name="T3" fmla="*/ 0 h 32795"/>
                    <a:gd name="T4" fmla="*/ 0 w 26126"/>
                    <a:gd name="T5" fmla="*/ 0 h 32795"/>
                    <a:gd name="T6" fmla="*/ 0 60000 65536"/>
                    <a:gd name="T7" fmla="*/ 0 60000 65536"/>
                    <a:gd name="T8" fmla="*/ 0 60000 65536"/>
                    <a:gd name="T9" fmla="*/ 0 w 26126"/>
                    <a:gd name="T10" fmla="*/ 0 h 32795"/>
                    <a:gd name="T11" fmla="*/ 26126 w 26126"/>
                    <a:gd name="T12" fmla="*/ 32795 h 3279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126" h="32795" fill="none" extrusionOk="0">
                      <a:moveTo>
                        <a:pt x="0" y="479"/>
                      </a:moveTo>
                      <a:cubicBezTo>
                        <a:pt x="1487" y="160"/>
                        <a:pt x="3004" y="-1"/>
                        <a:pt x="4526" y="0"/>
                      </a:cubicBezTo>
                      <a:cubicBezTo>
                        <a:pt x="16455" y="0"/>
                        <a:pt x="26126" y="9670"/>
                        <a:pt x="26126" y="21600"/>
                      </a:cubicBezTo>
                      <a:cubicBezTo>
                        <a:pt x="26126" y="25547"/>
                        <a:pt x="25044" y="29419"/>
                        <a:pt x="22998" y="32795"/>
                      </a:cubicBezTo>
                    </a:path>
                    <a:path w="26126" h="32795" stroke="0" extrusionOk="0">
                      <a:moveTo>
                        <a:pt x="0" y="479"/>
                      </a:moveTo>
                      <a:cubicBezTo>
                        <a:pt x="1487" y="160"/>
                        <a:pt x="3004" y="-1"/>
                        <a:pt x="4526" y="0"/>
                      </a:cubicBezTo>
                      <a:cubicBezTo>
                        <a:pt x="16455" y="0"/>
                        <a:pt x="26126" y="9670"/>
                        <a:pt x="26126" y="21600"/>
                      </a:cubicBezTo>
                      <a:cubicBezTo>
                        <a:pt x="26126" y="25547"/>
                        <a:pt x="25044" y="29419"/>
                        <a:pt x="22998" y="32795"/>
                      </a:cubicBezTo>
                      <a:lnTo>
                        <a:pt x="4526" y="21600"/>
                      </a:lnTo>
                      <a:lnTo>
                        <a:pt x="0" y="47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3" name="Arc 170"/>
                <p:cNvSpPr>
                  <a:spLocks/>
                </p:cNvSpPr>
                <p:nvPr/>
              </p:nvSpPr>
              <p:spPr bwMode="auto">
                <a:xfrm>
                  <a:off x="890" y="2011"/>
                  <a:ext cx="17" cy="12"/>
                </a:xfrm>
                <a:custGeom>
                  <a:avLst/>
                  <a:gdLst>
                    <a:gd name="T0" fmla="*/ 0 w 25919"/>
                    <a:gd name="T1" fmla="*/ 0 h 33197"/>
                    <a:gd name="T2" fmla="*/ 0 w 25919"/>
                    <a:gd name="T3" fmla="*/ 0 h 33197"/>
                    <a:gd name="T4" fmla="*/ 0 w 25919"/>
                    <a:gd name="T5" fmla="*/ 0 h 33197"/>
                    <a:gd name="T6" fmla="*/ 0 60000 65536"/>
                    <a:gd name="T7" fmla="*/ 0 60000 65536"/>
                    <a:gd name="T8" fmla="*/ 0 60000 65536"/>
                    <a:gd name="T9" fmla="*/ 0 w 25919"/>
                    <a:gd name="T10" fmla="*/ 0 h 33197"/>
                    <a:gd name="T11" fmla="*/ 25919 w 25919"/>
                    <a:gd name="T12" fmla="*/ 33197 h 3319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19" h="33197" fill="none" extrusionOk="0">
                      <a:moveTo>
                        <a:pt x="0" y="436"/>
                      </a:moveTo>
                      <a:cubicBezTo>
                        <a:pt x="1421" y="146"/>
                        <a:pt x="2868" y="-1"/>
                        <a:pt x="4319" y="0"/>
                      </a:cubicBezTo>
                      <a:cubicBezTo>
                        <a:pt x="16248" y="0"/>
                        <a:pt x="25919" y="9670"/>
                        <a:pt x="25919" y="21600"/>
                      </a:cubicBezTo>
                      <a:cubicBezTo>
                        <a:pt x="25919" y="25708"/>
                        <a:pt x="24747" y="29731"/>
                        <a:pt x="22541" y="33196"/>
                      </a:cubicBezTo>
                    </a:path>
                    <a:path w="25919" h="33197" stroke="0" extrusionOk="0">
                      <a:moveTo>
                        <a:pt x="0" y="436"/>
                      </a:moveTo>
                      <a:cubicBezTo>
                        <a:pt x="1421" y="146"/>
                        <a:pt x="2868" y="-1"/>
                        <a:pt x="4319" y="0"/>
                      </a:cubicBezTo>
                      <a:cubicBezTo>
                        <a:pt x="16248" y="0"/>
                        <a:pt x="25919" y="9670"/>
                        <a:pt x="25919" y="21600"/>
                      </a:cubicBezTo>
                      <a:cubicBezTo>
                        <a:pt x="25919" y="25708"/>
                        <a:pt x="24747" y="29731"/>
                        <a:pt x="22541" y="33196"/>
                      </a:cubicBezTo>
                      <a:lnTo>
                        <a:pt x="4319" y="21600"/>
                      </a:lnTo>
                      <a:lnTo>
                        <a:pt x="0" y="43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4" name="Arc 171"/>
                <p:cNvSpPr>
                  <a:spLocks/>
                </p:cNvSpPr>
                <p:nvPr/>
              </p:nvSpPr>
              <p:spPr bwMode="auto">
                <a:xfrm>
                  <a:off x="896" y="2024"/>
                  <a:ext cx="16" cy="13"/>
                </a:xfrm>
                <a:custGeom>
                  <a:avLst/>
                  <a:gdLst>
                    <a:gd name="T0" fmla="*/ 0 w 21600"/>
                    <a:gd name="T1" fmla="*/ 0 h 28809"/>
                    <a:gd name="T2" fmla="*/ 0 w 21600"/>
                    <a:gd name="T3" fmla="*/ 0 h 28809"/>
                    <a:gd name="T4" fmla="*/ 0 w 21600"/>
                    <a:gd name="T5" fmla="*/ 0 h 2880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8809"/>
                    <a:gd name="T11" fmla="*/ 21600 w 21600"/>
                    <a:gd name="T12" fmla="*/ 28809 h 2880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8809" fill="none" extrusionOk="0">
                      <a:moveTo>
                        <a:pt x="13827" y="0"/>
                      </a:moveTo>
                      <a:cubicBezTo>
                        <a:pt x="18752" y="4104"/>
                        <a:pt x="21600" y="10183"/>
                        <a:pt x="21600" y="16594"/>
                      </a:cubicBezTo>
                      <a:cubicBezTo>
                        <a:pt x="21600" y="20954"/>
                        <a:pt x="20280" y="25212"/>
                        <a:pt x="17814" y="28809"/>
                      </a:cubicBezTo>
                    </a:path>
                    <a:path w="21600" h="28809" stroke="0" extrusionOk="0">
                      <a:moveTo>
                        <a:pt x="13827" y="0"/>
                      </a:moveTo>
                      <a:cubicBezTo>
                        <a:pt x="18752" y="4104"/>
                        <a:pt x="21600" y="10183"/>
                        <a:pt x="21600" y="16594"/>
                      </a:cubicBezTo>
                      <a:cubicBezTo>
                        <a:pt x="21600" y="20954"/>
                        <a:pt x="20280" y="25212"/>
                        <a:pt x="17814" y="28809"/>
                      </a:cubicBezTo>
                      <a:lnTo>
                        <a:pt x="0" y="16594"/>
                      </a:lnTo>
                      <a:lnTo>
                        <a:pt x="1382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5" name="Arc 172"/>
                <p:cNvSpPr>
                  <a:spLocks/>
                </p:cNvSpPr>
                <p:nvPr/>
              </p:nvSpPr>
              <p:spPr bwMode="auto">
                <a:xfrm>
                  <a:off x="896" y="2025"/>
                  <a:ext cx="15" cy="12"/>
                </a:xfrm>
                <a:custGeom>
                  <a:avLst/>
                  <a:gdLst>
                    <a:gd name="T0" fmla="*/ 0 w 21600"/>
                    <a:gd name="T1" fmla="*/ 0 h 29422"/>
                    <a:gd name="T2" fmla="*/ 0 w 21600"/>
                    <a:gd name="T3" fmla="*/ 0 h 29422"/>
                    <a:gd name="T4" fmla="*/ 0 w 21600"/>
                    <a:gd name="T5" fmla="*/ 0 h 2942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422"/>
                    <a:gd name="T11" fmla="*/ 21600 w 21600"/>
                    <a:gd name="T12" fmla="*/ 29422 h 2942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422" fill="none" extrusionOk="0">
                      <a:moveTo>
                        <a:pt x="13493" y="-1"/>
                      </a:moveTo>
                      <a:cubicBezTo>
                        <a:pt x="18617" y="4099"/>
                        <a:pt x="21600" y="10305"/>
                        <a:pt x="21600" y="16867"/>
                      </a:cubicBezTo>
                      <a:cubicBezTo>
                        <a:pt x="21600" y="21368"/>
                        <a:pt x="20193" y="25758"/>
                        <a:pt x="17576" y="29421"/>
                      </a:cubicBezTo>
                    </a:path>
                    <a:path w="21600" h="29422" stroke="0" extrusionOk="0">
                      <a:moveTo>
                        <a:pt x="13493" y="-1"/>
                      </a:moveTo>
                      <a:cubicBezTo>
                        <a:pt x="18617" y="4099"/>
                        <a:pt x="21600" y="10305"/>
                        <a:pt x="21600" y="16867"/>
                      </a:cubicBezTo>
                      <a:cubicBezTo>
                        <a:pt x="21600" y="21368"/>
                        <a:pt x="20193" y="25758"/>
                        <a:pt x="17576" y="29421"/>
                      </a:cubicBezTo>
                      <a:lnTo>
                        <a:pt x="0" y="16867"/>
                      </a:lnTo>
                      <a:lnTo>
                        <a:pt x="13493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6" name="Arc 173"/>
                <p:cNvSpPr>
                  <a:spLocks/>
                </p:cNvSpPr>
                <p:nvPr/>
              </p:nvSpPr>
              <p:spPr bwMode="auto">
                <a:xfrm>
                  <a:off x="890" y="2037"/>
                  <a:ext cx="20" cy="19"/>
                </a:xfrm>
                <a:custGeom>
                  <a:avLst/>
                  <a:gdLst>
                    <a:gd name="T0" fmla="*/ 0 w 28431"/>
                    <a:gd name="T1" fmla="*/ 0 h 27648"/>
                    <a:gd name="T2" fmla="*/ 0 w 28431"/>
                    <a:gd name="T3" fmla="*/ 0 h 27648"/>
                    <a:gd name="T4" fmla="*/ 0 w 28431"/>
                    <a:gd name="T5" fmla="*/ 0 h 27648"/>
                    <a:gd name="T6" fmla="*/ 0 60000 65536"/>
                    <a:gd name="T7" fmla="*/ 0 60000 65536"/>
                    <a:gd name="T8" fmla="*/ 0 60000 65536"/>
                    <a:gd name="T9" fmla="*/ 0 w 28431"/>
                    <a:gd name="T10" fmla="*/ 0 h 27648"/>
                    <a:gd name="T11" fmla="*/ 28431 w 28431"/>
                    <a:gd name="T12" fmla="*/ 27648 h 276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431" h="27648" fill="none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</a:path>
                    <a:path w="28431" h="27648" stroke="0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  <a:lnTo>
                        <a:pt x="6831" y="6048"/>
                      </a:lnTo>
                      <a:lnTo>
                        <a:pt x="27566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7" name="Arc 174"/>
                <p:cNvSpPr>
                  <a:spLocks/>
                </p:cNvSpPr>
                <p:nvPr/>
              </p:nvSpPr>
              <p:spPr bwMode="auto">
                <a:xfrm>
                  <a:off x="891" y="2037"/>
                  <a:ext cx="18" cy="18"/>
                </a:xfrm>
                <a:custGeom>
                  <a:avLst/>
                  <a:gdLst>
                    <a:gd name="T0" fmla="*/ 0 w 28431"/>
                    <a:gd name="T1" fmla="*/ 0 h 27648"/>
                    <a:gd name="T2" fmla="*/ 0 w 28431"/>
                    <a:gd name="T3" fmla="*/ 0 h 27648"/>
                    <a:gd name="T4" fmla="*/ 0 w 28431"/>
                    <a:gd name="T5" fmla="*/ 0 h 27648"/>
                    <a:gd name="T6" fmla="*/ 0 60000 65536"/>
                    <a:gd name="T7" fmla="*/ 0 60000 65536"/>
                    <a:gd name="T8" fmla="*/ 0 60000 65536"/>
                    <a:gd name="T9" fmla="*/ 0 w 28431"/>
                    <a:gd name="T10" fmla="*/ 0 h 27648"/>
                    <a:gd name="T11" fmla="*/ 28431 w 28431"/>
                    <a:gd name="T12" fmla="*/ 27648 h 276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431" h="27648" fill="none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</a:path>
                    <a:path w="28431" h="27648" stroke="0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  <a:lnTo>
                        <a:pt x="6831" y="6048"/>
                      </a:lnTo>
                      <a:lnTo>
                        <a:pt x="27566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8" name="Arc 175"/>
                <p:cNvSpPr>
                  <a:spLocks/>
                </p:cNvSpPr>
                <p:nvPr/>
              </p:nvSpPr>
              <p:spPr bwMode="auto">
                <a:xfrm>
                  <a:off x="820" y="2024"/>
                  <a:ext cx="10" cy="17"/>
                </a:xfrm>
                <a:custGeom>
                  <a:avLst/>
                  <a:gdLst>
                    <a:gd name="T0" fmla="*/ 0 w 21600"/>
                    <a:gd name="T1" fmla="*/ 0 h 41382"/>
                    <a:gd name="T2" fmla="*/ 0 w 21600"/>
                    <a:gd name="T3" fmla="*/ 0 h 41382"/>
                    <a:gd name="T4" fmla="*/ 0 w 21600"/>
                    <a:gd name="T5" fmla="*/ 0 h 4138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382"/>
                    <a:gd name="T11" fmla="*/ 21600 w 21600"/>
                    <a:gd name="T12" fmla="*/ 41382 h 413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382" fill="none" extrusionOk="0">
                      <a:moveTo>
                        <a:pt x="13091" y="41381"/>
                      </a:moveTo>
                      <a:cubicBezTo>
                        <a:pt x="5149" y="37977"/>
                        <a:pt x="0" y="30168"/>
                        <a:pt x="0" y="21528"/>
                      </a:cubicBezTo>
                      <a:cubicBezTo>
                        <a:pt x="-1" y="10281"/>
                        <a:pt x="8629" y="916"/>
                        <a:pt x="19838" y="-1"/>
                      </a:cubicBezTo>
                    </a:path>
                    <a:path w="21600" h="41382" stroke="0" extrusionOk="0">
                      <a:moveTo>
                        <a:pt x="13091" y="41381"/>
                      </a:moveTo>
                      <a:cubicBezTo>
                        <a:pt x="5149" y="37977"/>
                        <a:pt x="0" y="30168"/>
                        <a:pt x="0" y="21528"/>
                      </a:cubicBezTo>
                      <a:cubicBezTo>
                        <a:pt x="-1" y="10281"/>
                        <a:pt x="8629" y="916"/>
                        <a:pt x="19838" y="-1"/>
                      </a:cubicBezTo>
                      <a:lnTo>
                        <a:pt x="21600" y="21528"/>
                      </a:lnTo>
                      <a:lnTo>
                        <a:pt x="13091" y="413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9" name="Arc 176"/>
                <p:cNvSpPr>
                  <a:spLocks/>
                </p:cNvSpPr>
                <p:nvPr/>
              </p:nvSpPr>
              <p:spPr bwMode="auto">
                <a:xfrm>
                  <a:off x="821" y="2025"/>
                  <a:ext cx="9" cy="15"/>
                </a:xfrm>
                <a:custGeom>
                  <a:avLst/>
                  <a:gdLst>
                    <a:gd name="T0" fmla="*/ 0 w 21600"/>
                    <a:gd name="T1" fmla="*/ 0 h 41421"/>
                    <a:gd name="T2" fmla="*/ 0 w 21600"/>
                    <a:gd name="T3" fmla="*/ 0 h 41421"/>
                    <a:gd name="T4" fmla="*/ 0 w 21600"/>
                    <a:gd name="T5" fmla="*/ 0 h 4142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21"/>
                    <a:gd name="T11" fmla="*/ 21600 w 21600"/>
                    <a:gd name="T12" fmla="*/ 41421 h 414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21" fill="none" extrusionOk="0">
                      <a:moveTo>
                        <a:pt x="13179" y="41421"/>
                      </a:moveTo>
                      <a:cubicBezTo>
                        <a:pt x="5190" y="38039"/>
                        <a:pt x="0" y="30205"/>
                        <a:pt x="0" y="21530"/>
                      </a:cubicBezTo>
                      <a:cubicBezTo>
                        <a:pt x="-1" y="10275"/>
                        <a:pt x="8641" y="906"/>
                        <a:pt x="19860" y="0"/>
                      </a:cubicBezTo>
                    </a:path>
                    <a:path w="21600" h="41421" stroke="0" extrusionOk="0">
                      <a:moveTo>
                        <a:pt x="13179" y="41421"/>
                      </a:moveTo>
                      <a:cubicBezTo>
                        <a:pt x="5190" y="38039"/>
                        <a:pt x="0" y="30205"/>
                        <a:pt x="0" y="21530"/>
                      </a:cubicBezTo>
                      <a:cubicBezTo>
                        <a:pt x="-1" y="10275"/>
                        <a:pt x="8641" y="906"/>
                        <a:pt x="19860" y="0"/>
                      </a:cubicBezTo>
                      <a:lnTo>
                        <a:pt x="21600" y="21530"/>
                      </a:lnTo>
                      <a:lnTo>
                        <a:pt x="13179" y="4142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60" name="Arc 177"/>
                <p:cNvSpPr>
                  <a:spLocks/>
                </p:cNvSpPr>
                <p:nvPr/>
              </p:nvSpPr>
              <p:spPr bwMode="auto">
                <a:xfrm>
                  <a:off x="849" y="2048"/>
                  <a:ext cx="42" cy="12"/>
                </a:xfrm>
                <a:custGeom>
                  <a:avLst/>
                  <a:gdLst>
                    <a:gd name="T0" fmla="*/ 0 w 39208"/>
                    <a:gd name="T1" fmla="*/ 0 h 21600"/>
                    <a:gd name="T2" fmla="*/ 0 w 39208"/>
                    <a:gd name="T3" fmla="*/ 0 h 21600"/>
                    <a:gd name="T4" fmla="*/ 0 w 39208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208"/>
                    <a:gd name="T10" fmla="*/ 0 h 21600"/>
                    <a:gd name="T11" fmla="*/ 39208 w 39208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208" h="21600" fill="none" extrusionOk="0">
                      <a:moveTo>
                        <a:pt x="39208" y="11629"/>
                      </a:moveTo>
                      <a:cubicBezTo>
                        <a:pt x="35239" y="17840"/>
                        <a:pt x="28377" y="21599"/>
                        <a:pt x="21006" y="21600"/>
                      </a:cubicBezTo>
                      <a:cubicBezTo>
                        <a:pt x="11015" y="21600"/>
                        <a:pt x="2328" y="14748"/>
                        <a:pt x="0" y="5032"/>
                      </a:cubicBezTo>
                    </a:path>
                    <a:path w="39208" h="21600" stroke="0" extrusionOk="0">
                      <a:moveTo>
                        <a:pt x="39208" y="11629"/>
                      </a:moveTo>
                      <a:cubicBezTo>
                        <a:pt x="35239" y="17840"/>
                        <a:pt x="28377" y="21599"/>
                        <a:pt x="21006" y="21600"/>
                      </a:cubicBezTo>
                      <a:cubicBezTo>
                        <a:pt x="11015" y="21600"/>
                        <a:pt x="2328" y="14748"/>
                        <a:pt x="0" y="5032"/>
                      </a:cubicBezTo>
                      <a:lnTo>
                        <a:pt x="21006" y="0"/>
                      </a:lnTo>
                      <a:lnTo>
                        <a:pt x="39208" y="1162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61" name="Arc 178"/>
                <p:cNvSpPr>
                  <a:spLocks/>
                </p:cNvSpPr>
                <p:nvPr/>
              </p:nvSpPr>
              <p:spPr bwMode="auto">
                <a:xfrm>
                  <a:off x="850" y="2048"/>
                  <a:ext cx="40" cy="11"/>
                </a:xfrm>
                <a:custGeom>
                  <a:avLst/>
                  <a:gdLst>
                    <a:gd name="T0" fmla="*/ 0 w 38927"/>
                    <a:gd name="T1" fmla="*/ 0 h 21600"/>
                    <a:gd name="T2" fmla="*/ 0 w 38927"/>
                    <a:gd name="T3" fmla="*/ 0 h 21600"/>
                    <a:gd name="T4" fmla="*/ 0 w 3892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927"/>
                    <a:gd name="T10" fmla="*/ 0 h 21600"/>
                    <a:gd name="T11" fmla="*/ 38927 w 3892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927" h="21600" fill="none" extrusionOk="0">
                      <a:moveTo>
                        <a:pt x="38926" y="11981"/>
                      </a:moveTo>
                      <a:cubicBezTo>
                        <a:pt x="34920" y="17990"/>
                        <a:pt x="28176" y="21599"/>
                        <a:pt x="20955" y="21600"/>
                      </a:cubicBezTo>
                      <a:cubicBezTo>
                        <a:pt x="11043" y="21600"/>
                        <a:pt x="2403" y="14854"/>
                        <a:pt x="-1" y="5239"/>
                      </a:cubicBezTo>
                    </a:path>
                    <a:path w="38927" h="21600" stroke="0" extrusionOk="0">
                      <a:moveTo>
                        <a:pt x="38926" y="11981"/>
                      </a:moveTo>
                      <a:cubicBezTo>
                        <a:pt x="34920" y="17990"/>
                        <a:pt x="28176" y="21599"/>
                        <a:pt x="20955" y="21600"/>
                      </a:cubicBezTo>
                      <a:cubicBezTo>
                        <a:pt x="11043" y="21600"/>
                        <a:pt x="2403" y="14854"/>
                        <a:pt x="-1" y="5239"/>
                      </a:cubicBezTo>
                      <a:lnTo>
                        <a:pt x="20955" y="0"/>
                      </a:lnTo>
                      <a:lnTo>
                        <a:pt x="38926" y="119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</p:grpSp>
        </p:grpSp>
      </p:grpSp>
      <p:grpSp>
        <p:nvGrpSpPr>
          <p:cNvPr id="80902" name="Group 356"/>
          <p:cNvGrpSpPr>
            <a:grpSpLocks/>
          </p:cNvGrpSpPr>
          <p:nvPr/>
        </p:nvGrpSpPr>
        <p:grpSpPr bwMode="auto">
          <a:xfrm>
            <a:off x="3089996" y="2346362"/>
            <a:ext cx="1350050" cy="1216946"/>
            <a:chOff x="1358" y="1894"/>
            <a:chExt cx="2981" cy="1793"/>
          </a:xfrm>
        </p:grpSpPr>
        <p:sp>
          <p:nvSpPr>
            <p:cNvPr id="81026" name="Oval 357"/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7" name="Oval 358"/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8" name="Oval 359"/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9" name="Oval 360"/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30" name="Oval 361"/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31" name="Oval 362"/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32" name="Oval 363"/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33" name="Oval 364"/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34" name="Oval 365"/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</p:grpSp>
      <p:grpSp>
        <p:nvGrpSpPr>
          <p:cNvPr id="80903" name="Group 366"/>
          <p:cNvGrpSpPr>
            <a:grpSpLocks/>
          </p:cNvGrpSpPr>
          <p:nvPr/>
        </p:nvGrpSpPr>
        <p:grpSpPr bwMode="auto">
          <a:xfrm>
            <a:off x="4385380" y="2416480"/>
            <a:ext cx="1807593" cy="1258541"/>
            <a:chOff x="1358" y="1894"/>
            <a:chExt cx="2981" cy="1793"/>
          </a:xfrm>
        </p:grpSpPr>
        <p:sp>
          <p:nvSpPr>
            <p:cNvPr id="81017" name="Oval 367"/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18" name="Oval 368"/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19" name="Oval 369"/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0" name="Oval 370"/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1" name="Oval 371"/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2" name="Oval 372"/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3" name="Oval 373"/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4" name="Oval 374"/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5" name="Oval 375"/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</p:grpSp>
      <p:grpSp>
        <p:nvGrpSpPr>
          <p:cNvPr id="80904" name="Group 376"/>
          <p:cNvGrpSpPr>
            <a:grpSpLocks/>
          </p:cNvGrpSpPr>
          <p:nvPr/>
        </p:nvGrpSpPr>
        <p:grpSpPr bwMode="auto">
          <a:xfrm>
            <a:off x="4410335" y="2439060"/>
            <a:ext cx="1792144" cy="1279933"/>
            <a:chOff x="1358" y="1886"/>
            <a:chExt cx="2989" cy="1810"/>
          </a:xfrm>
        </p:grpSpPr>
        <p:sp>
          <p:nvSpPr>
            <p:cNvPr id="81001" name="Arc 377"/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0 w 40985"/>
                <a:gd name="T3" fmla="*/ 0 h 21600"/>
                <a:gd name="T4" fmla="*/ 0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lnTo>
                    <a:pt x="0" y="15316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2" name="Arc 378"/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0 w 40951"/>
                <a:gd name="T3" fmla="*/ 0 h 21600"/>
                <a:gd name="T4" fmla="*/ 0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lnTo>
                    <a:pt x="-1" y="1526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3" name="Arc 379"/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lnTo>
                    <a:pt x="392" y="256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4" name="Arc 380"/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lnTo>
                    <a:pt x="395" y="25717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5" name="Arc 381"/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lnTo>
                    <a:pt x="32096" y="1926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6" name="Arc 382"/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lnTo>
                    <a:pt x="32038" y="19295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7" name="Arc 383"/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lnTo>
                    <a:pt x="-1" y="46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8" name="Arc 384"/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lnTo>
                    <a:pt x="-1" y="4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9" name="Arc 385"/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lnTo>
                    <a:pt x="13583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0" name="Arc 386"/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lnTo>
                    <a:pt x="13504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1" name="Arc 387"/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2" name="Arc 388"/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3" name="Arc 389"/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lnTo>
                    <a:pt x="12844" y="412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4" name="Arc 390"/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lnTo>
                    <a:pt x="12867" y="4130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5" name="Arc 391"/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0 w 39224"/>
                <a:gd name="T1" fmla="*/ 0 h 21600"/>
                <a:gd name="T2" fmla="*/ 0 w 39224"/>
                <a:gd name="T3" fmla="*/ 0 h 21600"/>
                <a:gd name="T4" fmla="*/ 0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lnTo>
                    <a:pt x="39224" y="12019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6" name="Arc 392"/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0 w 39161"/>
                <a:gd name="T1" fmla="*/ 0 h 21600"/>
                <a:gd name="T2" fmla="*/ 0 w 39161"/>
                <a:gd name="T3" fmla="*/ 0 h 21600"/>
                <a:gd name="T4" fmla="*/ 0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lnTo>
                    <a:pt x="39161" y="12103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</p:grpSp>
      <p:grpSp>
        <p:nvGrpSpPr>
          <p:cNvPr id="80905" name="Group 393"/>
          <p:cNvGrpSpPr>
            <a:grpSpLocks/>
          </p:cNvGrpSpPr>
          <p:nvPr/>
        </p:nvGrpSpPr>
        <p:grpSpPr bwMode="auto">
          <a:xfrm>
            <a:off x="3089996" y="2346364"/>
            <a:ext cx="1350050" cy="1238338"/>
            <a:chOff x="1358" y="1886"/>
            <a:chExt cx="2989" cy="1810"/>
          </a:xfrm>
        </p:grpSpPr>
        <p:sp>
          <p:nvSpPr>
            <p:cNvPr id="80985" name="Arc 394"/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0 w 40985"/>
                <a:gd name="T3" fmla="*/ 0 h 21600"/>
                <a:gd name="T4" fmla="*/ 0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lnTo>
                    <a:pt x="0" y="15316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86" name="Arc 395"/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0 w 40951"/>
                <a:gd name="T3" fmla="*/ 0 h 21600"/>
                <a:gd name="T4" fmla="*/ 0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lnTo>
                    <a:pt x="-1" y="1526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87" name="Arc 396"/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lnTo>
                    <a:pt x="392" y="256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88" name="Arc 397"/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lnTo>
                    <a:pt x="395" y="25717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89" name="Arc 398"/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lnTo>
                    <a:pt x="32096" y="1926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0" name="Arc 399"/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lnTo>
                    <a:pt x="32038" y="19295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1" name="Arc 400"/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lnTo>
                    <a:pt x="-1" y="46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2" name="Arc 401"/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lnTo>
                    <a:pt x="-1" y="4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3" name="Arc 402"/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lnTo>
                    <a:pt x="13583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4" name="Arc 403"/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lnTo>
                    <a:pt x="13504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5" name="Arc 404"/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6" name="Arc 405"/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7" name="Arc 406"/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lnTo>
                    <a:pt x="12844" y="412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8" name="Arc 407"/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lnTo>
                    <a:pt x="12867" y="4130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9" name="Arc 408"/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0 w 39224"/>
                <a:gd name="T1" fmla="*/ 0 h 21600"/>
                <a:gd name="T2" fmla="*/ 0 w 39224"/>
                <a:gd name="T3" fmla="*/ 0 h 21600"/>
                <a:gd name="T4" fmla="*/ 0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lnTo>
                    <a:pt x="39224" y="12019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0" name="Arc 409"/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0 w 39161"/>
                <a:gd name="T1" fmla="*/ 0 h 21600"/>
                <a:gd name="T2" fmla="*/ 0 w 39161"/>
                <a:gd name="T3" fmla="*/ 0 h 21600"/>
                <a:gd name="T4" fmla="*/ 0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lnTo>
                    <a:pt x="39161" y="12103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</p:grpSp>
      <p:sp>
        <p:nvSpPr>
          <p:cNvPr id="66970" name="Line 410"/>
          <p:cNvSpPr>
            <a:spLocks noChangeShapeType="1"/>
          </p:cNvSpPr>
          <p:nvPr/>
        </p:nvSpPr>
        <p:spPr bwMode="auto">
          <a:xfrm>
            <a:off x="3324115" y="2551958"/>
            <a:ext cx="210352" cy="37197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1" name="Line 411"/>
          <p:cNvSpPr>
            <a:spLocks noChangeShapeType="1"/>
          </p:cNvSpPr>
          <p:nvPr/>
        </p:nvSpPr>
        <p:spPr bwMode="auto">
          <a:xfrm flipH="1">
            <a:off x="3568931" y="2758747"/>
            <a:ext cx="456355" cy="165191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2" name="Line 412"/>
          <p:cNvSpPr>
            <a:spLocks noChangeShapeType="1"/>
          </p:cNvSpPr>
          <p:nvPr/>
        </p:nvSpPr>
        <p:spPr bwMode="auto">
          <a:xfrm flipH="1" flipV="1">
            <a:off x="3534468" y="2965532"/>
            <a:ext cx="314932" cy="33038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3" name="Line 413"/>
          <p:cNvSpPr>
            <a:spLocks noChangeShapeType="1"/>
          </p:cNvSpPr>
          <p:nvPr/>
        </p:nvSpPr>
        <p:spPr bwMode="auto">
          <a:xfrm flipH="1" flipV="1">
            <a:off x="4059751" y="2758745"/>
            <a:ext cx="382673" cy="115277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4" name="Line 414"/>
          <p:cNvSpPr>
            <a:spLocks noChangeShapeType="1"/>
          </p:cNvSpPr>
          <p:nvPr/>
        </p:nvSpPr>
        <p:spPr bwMode="auto">
          <a:xfrm flipH="1">
            <a:off x="3849400" y="2931066"/>
            <a:ext cx="593024" cy="32325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5" name="Line 415"/>
          <p:cNvSpPr>
            <a:spLocks noChangeShapeType="1"/>
          </p:cNvSpPr>
          <p:nvPr/>
        </p:nvSpPr>
        <p:spPr bwMode="auto">
          <a:xfrm flipH="1">
            <a:off x="4571960" y="2705266"/>
            <a:ext cx="771288" cy="8437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6" name="Line 416"/>
          <p:cNvSpPr>
            <a:spLocks noChangeShapeType="1"/>
          </p:cNvSpPr>
          <p:nvPr/>
        </p:nvSpPr>
        <p:spPr bwMode="auto">
          <a:xfrm flipH="1" flipV="1">
            <a:off x="4606425" y="2789644"/>
            <a:ext cx="280468" cy="495573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7" name="Line 417"/>
          <p:cNvSpPr>
            <a:spLocks noChangeShapeType="1"/>
          </p:cNvSpPr>
          <p:nvPr/>
        </p:nvSpPr>
        <p:spPr bwMode="auto">
          <a:xfrm flipH="1" flipV="1">
            <a:off x="4606425" y="2746860"/>
            <a:ext cx="421890" cy="247193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8" name="Line 418"/>
          <p:cNvSpPr>
            <a:spLocks noChangeShapeType="1"/>
          </p:cNvSpPr>
          <p:nvPr/>
        </p:nvSpPr>
        <p:spPr bwMode="auto">
          <a:xfrm flipH="1" flipV="1">
            <a:off x="5028315" y="2994053"/>
            <a:ext cx="841404" cy="41595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9" name="Line 419"/>
          <p:cNvSpPr>
            <a:spLocks noChangeShapeType="1"/>
          </p:cNvSpPr>
          <p:nvPr/>
        </p:nvSpPr>
        <p:spPr bwMode="auto">
          <a:xfrm flipH="1" flipV="1">
            <a:off x="5377712" y="2705268"/>
            <a:ext cx="386238" cy="124784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80" name="Line 420"/>
          <p:cNvSpPr>
            <a:spLocks noChangeShapeType="1"/>
          </p:cNvSpPr>
          <p:nvPr/>
        </p:nvSpPr>
        <p:spPr bwMode="auto">
          <a:xfrm flipH="1">
            <a:off x="4886896" y="3325623"/>
            <a:ext cx="771287" cy="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81" name="Line 421"/>
          <p:cNvSpPr>
            <a:spLocks noChangeShapeType="1"/>
          </p:cNvSpPr>
          <p:nvPr/>
        </p:nvSpPr>
        <p:spPr bwMode="auto">
          <a:xfrm flipV="1">
            <a:off x="5693833" y="3035647"/>
            <a:ext cx="210352" cy="289976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82" name="Line 422"/>
          <p:cNvSpPr>
            <a:spLocks noChangeShapeType="1"/>
          </p:cNvSpPr>
          <p:nvPr/>
        </p:nvSpPr>
        <p:spPr bwMode="auto">
          <a:xfrm flipH="1" flipV="1">
            <a:off x="5798415" y="2830051"/>
            <a:ext cx="105770" cy="20559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83" name="Line 423"/>
          <p:cNvSpPr>
            <a:spLocks noChangeShapeType="1"/>
          </p:cNvSpPr>
          <p:nvPr/>
        </p:nvSpPr>
        <p:spPr bwMode="auto">
          <a:xfrm flipH="1">
            <a:off x="5756820" y="3216289"/>
            <a:ext cx="342266" cy="17232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pic>
        <p:nvPicPr>
          <p:cNvPr id="80920" name="Picture 424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359" y="2468771"/>
            <a:ext cx="273338" cy="198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985" name="Line 425"/>
          <p:cNvSpPr>
            <a:spLocks noChangeShapeType="1"/>
          </p:cNvSpPr>
          <p:nvPr/>
        </p:nvSpPr>
        <p:spPr bwMode="auto">
          <a:xfrm flipV="1">
            <a:off x="3078112" y="2965531"/>
            <a:ext cx="456355" cy="123596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pic>
        <p:nvPicPr>
          <p:cNvPr id="80922" name="Picture 426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422" y="2865703"/>
            <a:ext cx="273338" cy="19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3" name="Picture 427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183" y="2686252"/>
            <a:ext cx="273338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4" name="Picture 428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65" y="3222232"/>
            <a:ext cx="275714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5" name="Picture 429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485" y="3247189"/>
            <a:ext cx="294729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6" name="Picture 430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30" y="2912052"/>
            <a:ext cx="293541" cy="194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7" name="Picture 431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290" y="2632773"/>
            <a:ext cx="293541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8" name="Picture 432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455" y="2743296"/>
            <a:ext cx="294729" cy="194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9" name="Picture 433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990" y="3280465"/>
            <a:ext cx="294729" cy="19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30" name="Picture 434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718" y="2977414"/>
            <a:ext cx="293541" cy="19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31" name="Text Box 435"/>
          <p:cNvSpPr txBox="1">
            <a:spLocks noChangeArrowheads="1"/>
          </p:cNvSpPr>
          <p:nvPr/>
        </p:nvSpPr>
        <p:spPr bwMode="auto">
          <a:xfrm>
            <a:off x="4945127" y="1999343"/>
            <a:ext cx="1111444" cy="25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1" tIns="34272" rIns="68541" bIns="34272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198">
                <a:latin typeface="Arial" charset="0"/>
              </a:rPr>
              <a:t>Backbone</a:t>
            </a:r>
            <a:r>
              <a:rPr lang="en-US" altLang="zh-CN" sz="1198">
                <a:latin typeface="Arial" charset="0"/>
              </a:rPr>
              <a:t> ISP</a:t>
            </a:r>
            <a:endParaRPr lang="en-US" altLang="x-none" sz="1198">
              <a:latin typeface="Arial" charset="0"/>
            </a:endParaRPr>
          </a:p>
        </p:txBody>
      </p:sp>
      <p:sp>
        <p:nvSpPr>
          <p:cNvPr id="80932" name="Text Box 436"/>
          <p:cNvSpPr txBox="1">
            <a:spLocks noChangeArrowheads="1"/>
          </p:cNvSpPr>
          <p:nvPr/>
        </p:nvSpPr>
        <p:spPr bwMode="auto">
          <a:xfrm>
            <a:off x="3691339" y="2019545"/>
            <a:ext cx="354827" cy="230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1" tIns="34272" rIns="68541" bIns="34272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48">
                <a:latin typeface="Arial" charset="0"/>
              </a:rPr>
              <a:t>ISP</a:t>
            </a:r>
          </a:p>
        </p:txBody>
      </p:sp>
      <p:pic>
        <p:nvPicPr>
          <p:cNvPr id="80933" name="Picture 438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379" y="2759934"/>
            <a:ext cx="273338" cy="194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934" name="Group 439"/>
          <p:cNvGrpSpPr>
            <a:grpSpLocks/>
          </p:cNvGrpSpPr>
          <p:nvPr/>
        </p:nvGrpSpPr>
        <p:grpSpPr bwMode="auto">
          <a:xfrm>
            <a:off x="6213175" y="2359434"/>
            <a:ext cx="1350050" cy="1218135"/>
            <a:chOff x="1358" y="1894"/>
            <a:chExt cx="2981" cy="1793"/>
          </a:xfrm>
        </p:grpSpPr>
        <p:sp>
          <p:nvSpPr>
            <p:cNvPr id="80976" name="Oval 440"/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77" name="Oval 441"/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78" name="Oval 442"/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79" name="Oval 443"/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80" name="Oval 444"/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81" name="Oval 445"/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82" name="Oval 446"/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83" name="Oval 447"/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84" name="Oval 448"/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</p:grpSp>
      <p:grpSp>
        <p:nvGrpSpPr>
          <p:cNvPr id="80935" name="Group 449"/>
          <p:cNvGrpSpPr>
            <a:grpSpLocks/>
          </p:cNvGrpSpPr>
          <p:nvPr/>
        </p:nvGrpSpPr>
        <p:grpSpPr bwMode="auto">
          <a:xfrm>
            <a:off x="6213175" y="2359435"/>
            <a:ext cx="1350050" cy="1239527"/>
            <a:chOff x="1358" y="1886"/>
            <a:chExt cx="2989" cy="1810"/>
          </a:xfrm>
        </p:grpSpPr>
        <p:sp>
          <p:nvSpPr>
            <p:cNvPr id="80960" name="Arc 450"/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0 w 40985"/>
                <a:gd name="T3" fmla="*/ 0 h 21600"/>
                <a:gd name="T4" fmla="*/ 0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lnTo>
                    <a:pt x="0" y="15316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1" name="Arc 451"/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0 w 40951"/>
                <a:gd name="T3" fmla="*/ 0 h 21600"/>
                <a:gd name="T4" fmla="*/ 0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lnTo>
                    <a:pt x="-1" y="1526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2" name="Arc 452"/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lnTo>
                    <a:pt x="392" y="256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3" name="Arc 453"/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lnTo>
                    <a:pt x="395" y="25717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4" name="Arc 454"/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lnTo>
                    <a:pt x="32096" y="1926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5" name="Arc 455"/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lnTo>
                    <a:pt x="32038" y="19295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6" name="Arc 456"/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lnTo>
                    <a:pt x="-1" y="46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7" name="Arc 457"/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lnTo>
                    <a:pt x="-1" y="4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8" name="Arc 458"/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lnTo>
                    <a:pt x="13583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9" name="Arc 459"/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lnTo>
                    <a:pt x="13504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70" name="Arc 460"/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71" name="Arc 461"/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72" name="Arc 462"/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lnTo>
                    <a:pt x="12844" y="412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73" name="Arc 463"/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lnTo>
                    <a:pt x="12867" y="4130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74" name="Arc 464"/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0 w 39224"/>
                <a:gd name="T1" fmla="*/ 0 h 21600"/>
                <a:gd name="T2" fmla="*/ 0 w 39224"/>
                <a:gd name="T3" fmla="*/ 0 h 21600"/>
                <a:gd name="T4" fmla="*/ 0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lnTo>
                    <a:pt x="39224" y="12019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75" name="Arc 465"/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0 w 39161"/>
                <a:gd name="T1" fmla="*/ 0 h 21600"/>
                <a:gd name="T2" fmla="*/ 0 w 39161"/>
                <a:gd name="T3" fmla="*/ 0 h 21600"/>
                <a:gd name="T4" fmla="*/ 0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lnTo>
                    <a:pt x="39161" y="12103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</p:grpSp>
      <p:sp>
        <p:nvSpPr>
          <p:cNvPr id="67026" name="Line 466"/>
          <p:cNvSpPr>
            <a:spLocks noChangeShapeType="1"/>
          </p:cNvSpPr>
          <p:nvPr/>
        </p:nvSpPr>
        <p:spPr bwMode="auto">
          <a:xfrm flipH="1">
            <a:off x="6692112" y="2773006"/>
            <a:ext cx="455167" cy="166379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7027" name="Line 467"/>
          <p:cNvSpPr>
            <a:spLocks noChangeShapeType="1"/>
          </p:cNvSpPr>
          <p:nvPr/>
        </p:nvSpPr>
        <p:spPr bwMode="auto">
          <a:xfrm flipH="1" flipV="1">
            <a:off x="6657648" y="2979793"/>
            <a:ext cx="314932" cy="33038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7028" name="Line 468"/>
          <p:cNvSpPr>
            <a:spLocks noChangeShapeType="1"/>
          </p:cNvSpPr>
          <p:nvPr/>
        </p:nvSpPr>
        <p:spPr bwMode="auto">
          <a:xfrm flipH="1" flipV="1">
            <a:off x="7182931" y="2773007"/>
            <a:ext cx="314932" cy="578763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7029" name="Line 469"/>
          <p:cNvSpPr>
            <a:spLocks noChangeShapeType="1"/>
          </p:cNvSpPr>
          <p:nvPr/>
        </p:nvSpPr>
        <p:spPr bwMode="auto">
          <a:xfrm flipH="1" flipV="1">
            <a:off x="6972578" y="3269767"/>
            <a:ext cx="525284" cy="8200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7030" name="Line 470"/>
          <p:cNvSpPr>
            <a:spLocks noChangeShapeType="1"/>
          </p:cNvSpPr>
          <p:nvPr/>
        </p:nvSpPr>
        <p:spPr bwMode="auto">
          <a:xfrm flipV="1">
            <a:off x="6200102" y="2979792"/>
            <a:ext cx="457544" cy="123596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pic>
        <p:nvPicPr>
          <p:cNvPr id="80941" name="Picture 471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00" y="2879963"/>
            <a:ext cx="273338" cy="19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42" name="Picture 472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345" y="3236493"/>
            <a:ext cx="274526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43" name="Text Box 473"/>
          <p:cNvSpPr txBox="1">
            <a:spLocks noChangeArrowheads="1"/>
          </p:cNvSpPr>
          <p:nvPr/>
        </p:nvSpPr>
        <p:spPr bwMode="auto">
          <a:xfrm>
            <a:off x="6847794" y="1974385"/>
            <a:ext cx="354827" cy="230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1" tIns="34272" rIns="68541" bIns="34272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 sz="1048">
                <a:latin typeface="Arial" charset="0"/>
              </a:rPr>
              <a:t>ISP</a:t>
            </a:r>
            <a:endParaRPr lang="en-US" altLang="x-none" sz="1048">
              <a:latin typeface="Arial" charset="0"/>
            </a:endParaRPr>
          </a:p>
        </p:txBody>
      </p:sp>
      <p:pic>
        <p:nvPicPr>
          <p:cNvPr id="80944" name="Picture 474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43" y="3045157"/>
            <a:ext cx="273338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45" name="Picture 475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25" y="3236493"/>
            <a:ext cx="274526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036" name="Line 476"/>
          <p:cNvSpPr>
            <a:spLocks noChangeShapeType="1"/>
          </p:cNvSpPr>
          <p:nvPr/>
        </p:nvSpPr>
        <p:spPr bwMode="auto">
          <a:xfrm flipH="1">
            <a:off x="7119942" y="2534135"/>
            <a:ext cx="343455" cy="229366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pic>
        <p:nvPicPr>
          <p:cNvPr id="80947" name="Picture 477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338" y="2468769"/>
            <a:ext cx="274526" cy="19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48" name="Picture 478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173" y="2700514"/>
            <a:ext cx="273338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49" name="Picture 437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460" y="3046343"/>
            <a:ext cx="274526" cy="19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52" name="Rectangle 495"/>
          <p:cNvSpPr>
            <a:spLocks noChangeArrowheads="1"/>
          </p:cNvSpPr>
          <p:nvPr/>
        </p:nvSpPr>
        <p:spPr bwMode="auto">
          <a:xfrm>
            <a:off x="750028" y="4912154"/>
            <a:ext cx="2338819" cy="741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41" tIns="34272" rIns="68541" bIns="34272"/>
          <a:lstStyle>
            <a:lvl1pPr marL="342900" indent="-3429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4538" indent="-287338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endParaRPr lang="en-US" altLang="x-none" sz="1198" dirty="0">
              <a:latin typeface="Comic Sans MS" charset="0"/>
            </a:endParaRPr>
          </a:p>
        </p:txBody>
      </p:sp>
      <p:pic>
        <p:nvPicPr>
          <p:cNvPr id="80955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0" r="13184"/>
          <a:stretch>
            <a:fillRect/>
          </a:stretch>
        </p:blipFill>
        <p:spPr bwMode="auto">
          <a:xfrm>
            <a:off x="7198378" y="3799804"/>
            <a:ext cx="1083843" cy="429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0956" name="Straight Connector 2"/>
          <p:cNvCxnSpPr>
            <a:cxnSpLocks noChangeShapeType="1"/>
            <a:endCxn id="80920" idx="0"/>
          </p:cNvCxnSpPr>
          <p:nvPr/>
        </p:nvCxnSpPr>
        <p:spPr bwMode="auto">
          <a:xfrm>
            <a:off x="3148228" y="2259606"/>
            <a:ext cx="143800" cy="209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0957" name="Straight Connector 5"/>
          <p:cNvCxnSpPr>
            <a:cxnSpLocks noChangeShapeType="1"/>
            <a:endCxn id="80949" idx="1"/>
          </p:cNvCxnSpPr>
          <p:nvPr/>
        </p:nvCxnSpPr>
        <p:spPr bwMode="auto">
          <a:xfrm flipV="1">
            <a:off x="2748919" y="3144983"/>
            <a:ext cx="211540" cy="2733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0958" name="Straight Connector 9"/>
          <p:cNvCxnSpPr>
            <a:cxnSpLocks noChangeShapeType="1"/>
            <a:stCxn id="80945" idx="3"/>
          </p:cNvCxnSpPr>
          <p:nvPr/>
        </p:nvCxnSpPr>
        <p:spPr bwMode="auto">
          <a:xfrm>
            <a:off x="7611951" y="3335132"/>
            <a:ext cx="156872" cy="578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80959" name="Rectangle 10"/>
          <p:cNvSpPr>
            <a:spLocks noChangeArrowheads="1"/>
          </p:cNvSpPr>
          <p:nvPr/>
        </p:nvSpPr>
        <p:spPr bwMode="auto">
          <a:xfrm>
            <a:off x="7387340" y="4199117"/>
            <a:ext cx="761747" cy="230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 sz="899">
                <a:solidFill>
                  <a:srgbClr val="000000"/>
                </a:solidFill>
                <a:latin typeface="Arial" charset="0"/>
              </a:rPr>
              <a:t>data center</a:t>
            </a:r>
            <a:endParaRPr lang="en-US" altLang="x-none" sz="299"/>
          </a:p>
        </p:txBody>
      </p:sp>
      <p:pic>
        <p:nvPicPr>
          <p:cNvPr id="341" name="Picture 340">
            <a:extLst>
              <a:ext uri="{FF2B5EF4-FFF2-40B4-BE49-F238E27FC236}">
                <a16:creationId xmlns:a16="http://schemas.microsoft.com/office/drawing/2014/main" id="{9526C008-0A50-9941-B075-377F660549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30999" y="3697324"/>
            <a:ext cx="3725714" cy="22529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F04AB9-B31A-D44C-8DAA-A5C6EF559492}"/>
              </a:ext>
            </a:extLst>
          </p:cNvPr>
          <p:cNvSpPr/>
          <p:nvPr/>
        </p:nvSpPr>
        <p:spPr>
          <a:xfrm>
            <a:off x="637902" y="1877877"/>
            <a:ext cx="12078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latin typeface="+mn-lt"/>
              </a:rPr>
              <a:t>Residential networks, e.g., cable, fiber, DSL, wireless, cellular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52A648-EB00-FE4E-AA39-911DD00A8D78}"/>
              </a:ext>
            </a:extLst>
          </p:cNvPr>
          <p:cNvSpPr/>
          <p:nvPr/>
        </p:nvSpPr>
        <p:spPr>
          <a:xfrm>
            <a:off x="624685" y="3130300"/>
            <a:ext cx="1243408" cy="886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x-none" sz="1348" dirty="0">
                <a:latin typeface="Comic Sans MS" charset="0"/>
              </a:rPr>
              <a:t>Campus networks, e.g., </a:t>
            </a:r>
            <a:br>
              <a:rPr lang="en-US" altLang="x-none" sz="1348" dirty="0">
                <a:latin typeface="Comic Sans MS" charset="0"/>
              </a:rPr>
            </a:br>
            <a:r>
              <a:rPr lang="en-US" altLang="x-none" sz="1198" dirty="0">
                <a:latin typeface="Comic Sans MS" charset="0"/>
              </a:rPr>
              <a:t>Ethernet, Wireless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338A7F-226A-3442-B9A8-E083AD46D396}"/>
              </a:ext>
            </a:extLst>
          </p:cNvPr>
          <p:cNvSpPr/>
          <p:nvPr/>
        </p:nvSpPr>
        <p:spPr>
          <a:xfrm>
            <a:off x="136938" y="4531208"/>
            <a:ext cx="2941174" cy="1384995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sz="2100" dirty="0"/>
              <a:t>Discussion: What are the challenges/requirements of designing the global routing system?</a:t>
            </a:r>
          </a:p>
        </p:txBody>
      </p:sp>
    </p:spTree>
    <p:extLst>
      <p:ext uri="{BB962C8B-B14F-4D97-AF65-F5344CB8AC3E}">
        <p14:creationId xmlns:p14="http://schemas.microsoft.com/office/powerpoint/2010/main" val="3018864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64A9D-1AAD-F247-9ED6-6AD4D940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3333CC"/>
                </a:solidFill>
                <a:ea typeface="宋体" charset="-122"/>
              </a:rPr>
              <a:t>Global Routing Divide and Conquer: </a:t>
            </a:r>
            <a:br>
              <a:rPr lang="en-US" altLang="zh-CN" sz="3600" dirty="0">
                <a:solidFill>
                  <a:srgbClr val="3333CC"/>
                </a:solidFill>
                <a:ea typeface="宋体" charset="-122"/>
              </a:rPr>
            </a:br>
            <a:r>
              <a:rPr lang="en-US" altLang="zh-CN" sz="3600" dirty="0">
                <a:solidFill>
                  <a:srgbClr val="3333CC"/>
                </a:solidFill>
                <a:ea typeface="宋体" charset="-122"/>
              </a:rPr>
              <a:t>Routing with Autonomous Systems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99216-EE61-C240-BC77-072C507FD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Global Internet routing is divided into intra-AS routing and inter-AS routing</a:t>
            </a:r>
          </a:p>
          <a:p>
            <a:pPr marL="600075" lvl="1" indent="-257175">
              <a:buClr>
                <a:srgbClr val="3333CC"/>
              </a:buClr>
              <a:buSzPct val="85000"/>
              <a:buFont typeface="Courier New" charset="0"/>
              <a:buChar char="o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Intra-AS routing (also called intradomain routing)</a:t>
            </a:r>
          </a:p>
          <a:p>
            <a:pPr marL="942975" lvl="2" indent="-257175">
              <a:buClr>
                <a:srgbClr val="3333CC"/>
              </a:buClr>
              <a:buSzPct val="75000"/>
              <a:buFont typeface="Arial" charset="0"/>
              <a:buChar char="•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A protocol running insides an AS is called an Interior Gateway Protocol (IGP), each AS can choose its own protocol, such as RIP, E/IGRP, OSPF, IS-IS</a:t>
            </a:r>
          </a:p>
          <a:p>
            <a:pPr marL="600075" lvl="1" indent="-257175">
              <a:buClr>
                <a:srgbClr val="3333CC"/>
              </a:buClr>
              <a:buFont typeface="Courier New" charset="0"/>
              <a:buChar char="o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 Inter-AS routing (also called interdomain routing) </a:t>
            </a:r>
          </a:p>
          <a:p>
            <a:pPr marL="942975" lvl="2" indent="-257175">
              <a:buClr>
                <a:srgbClr val="3333CC"/>
              </a:buClr>
              <a:buSzPct val="85000"/>
              <a:buFont typeface="Arial" charset="0"/>
              <a:buChar char="•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A protocol runs among autonomous systems is also called an Exterior Gateway Protocol (EGP)</a:t>
            </a:r>
          </a:p>
          <a:p>
            <a:pPr marL="942975" lvl="2" indent="-257175">
              <a:buClr>
                <a:srgbClr val="3333CC"/>
              </a:buClr>
              <a:buSzPct val="85000"/>
              <a:buFont typeface="Arial" charset="0"/>
              <a:buChar char="•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The de facto EGP protocol is BGP</a:t>
            </a:r>
          </a:p>
        </p:txBody>
      </p:sp>
    </p:spTree>
    <p:extLst>
      <p:ext uri="{BB962C8B-B14F-4D97-AF65-F5344CB8AC3E}">
        <p14:creationId xmlns:p14="http://schemas.microsoft.com/office/powerpoint/2010/main" val="462134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229476" y="6373813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r"/>
            <a:fld id="{41758A03-8671-6444-B1C0-E78242625636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 algn="r"/>
              <a:t>16</a:t>
            </a:fld>
            <a:endParaRPr lang="en-US" altLang="en-US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533400" y="228600"/>
            <a:ext cx="8024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4000" u="sng" dirty="0">
                <a:solidFill>
                  <a:srgbClr val="3333CC"/>
                </a:solidFill>
                <a:ea typeface=""/>
              </a:rPr>
              <a:t>Routing: Overview</a:t>
            </a:r>
          </a:p>
        </p:txBody>
      </p:sp>
      <p:sp>
        <p:nvSpPr>
          <p:cNvPr id="29700" name="Rectangle 3"/>
          <p:cNvSpPr>
            <a:spLocks noChangeArrowheads="1"/>
          </p:cNvSpPr>
          <p:nvPr/>
        </p:nvSpPr>
        <p:spPr bwMode="auto">
          <a:xfrm>
            <a:off x="485775" y="3076575"/>
            <a:ext cx="4275138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en-US" dirty="0">
                <a:solidFill>
                  <a:srgbClr val="000000"/>
                </a:solidFill>
                <a:ea typeface=""/>
              </a:rPr>
              <a:t>Graph abstraction for the routing problem: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altLang="en-US" dirty="0">
              <a:solidFill>
                <a:srgbClr val="000000"/>
              </a:solidFill>
              <a:ea typeface=""/>
            </a:endParaRP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  <a:ea typeface=""/>
              </a:rPr>
              <a:t>graph nodes are routers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  <a:ea typeface=""/>
              </a:rPr>
              <a:t>graph edges are physical links</a:t>
            </a:r>
          </a:p>
          <a:p>
            <a:pPr marL="800100" lvl="1" indent="-342900">
              <a:spcBef>
                <a:spcPct val="20000"/>
              </a:spcBef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  <a:ea typeface=""/>
              </a:rPr>
              <a:t>links have properties: delay, capacity, $ cost, </a:t>
            </a:r>
            <a:r>
              <a:rPr lang="en-US" altLang="en-US" sz="2000" dirty="0">
                <a:solidFill>
                  <a:srgbClr val="C00000"/>
                </a:solidFill>
                <a:ea typeface=""/>
              </a:rPr>
              <a:t>policy</a:t>
            </a:r>
          </a:p>
        </p:txBody>
      </p:sp>
      <p:sp>
        <p:nvSpPr>
          <p:cNvPr id="29701" name="Text Box 4"/>
          <p:cNvSpPr txBox="1">
            <a:spLocks noChangeArrowheads="1"/>
          </p:cNvSpPr>
          <p:nvPr/>
        </p:nvSpPr>
        <p:spPr bwMode="auto">
          <a:xfrm>
            <a:off x="558800" y="1789113"/>
            <a:ext cx="410051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FF0000"/>
                </a:solidFill>
                <a:ea typeface=""/>
              </a:rPr>
              <a:t>Goal:</a:t>
            </a:r>
            <a:r>
              <a:rPr lang="en-US" altLang="en-US" sz="2000" dirty="0">
                <a:solidFill>
                  <a:srgbClr val="000000"/>
                </a:solidFill>
                <a:ea typeface=""/>
              </a:rPr>
              <a:t> determine “good” paths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ea typeface=""/>
              </a:rPr>
              <a:t>(sequences of routers) thru 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ea typeface=""/>
              </a:rPr>
              <a:t>networks from source to </a:t>
            </a:r>
            <a:r>
              <a:rPr lang="en-US" altLang="en-US" sz="2000" dirty="0" err="1">
                <a:solidFill>
                  <a:srgbClr val="000000"/>
                </a:solidFill>
                <a:ea typeface=""/>
              </a:rPr>
              <a:t>dest</a:t>
            </a:r>
            <a:r>
              <a:rPr lang="en-US" altLang="en-US" sz="2000" dirty="0">
                <a:solidFill>
                  <a:srgbClr val="000000"/>
                </a:solidFill>
                <a:ea typeface=""/>
              </a:rPr>
              <a:t>.</a:t>
            </a:r>
            <a:endParaRPr lang="en-US" altLang="en-US" dirty="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571500" y="1571625"/>
            <a:ext cx="4100513" cy="12573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FF0000"/>
              </a:solidFill>
              <a:latin typeface="Times New Roman" charset="0"/>
              <a:ea typeface=""/>
            </a:endParaRPr>
          </a:p>
        </p:txBody>
      </p:sp>
      <p:grpSp>
        <p:nvGrpSpPr>
          <p:cNvPr id="29703" name="Group 6"/>
          <p:cNvGrpSpPr>
            <a:grpSpLocks/>
          </p:cNvGrpSpPr>
          <p:nvPr/>
        </p:nvGrpSpPr>
        <p:grpSpPr bwMode="auto">
          <a:xfrm>
            <a:off x="695325" y="1331913"/>
            <a:ext cx="2352675" cy="457200"/>
            <a:chOff x="186" y="3065"/>
            <a:chExt cx="1482" cy="288"/>
          </a:xfrm>
        </p:grpSpPr>
        <p:sp>
          <p:nvSpPr>
            <p:cNvPr id="29775" name="Rectangle 7"/>
            <p:cNvSpPr>
              <a:spLocks noChangeArrowheads="1"/>
            </p:cNvSpPr>
            <p:nvPr/>
          </p:nvSpPr>
          <p:spPr bwMode="auto">
            <a:xfrm>
              <a:off x="186" y="3102"/>
              <a:ext cx="1482" cy="2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76" name="Text Box 8"/>
            <p:cNvSpPr txBox="1">
              <a:spLocks noChangeArrowheads="1"/>
            </p:cNvSpPr>
            <p:nvPr/>
          </p:nvSpPr>
          <p:spPr bwMode="auto">
            <a:xfrm>
              <a:off x="549" y="3065"/>
              <a:ext cx="78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FF0000"/>
                  </a:solidFill>
                  <a:ea typeface=""/>
                </a:rPr>
                <a:t>Routing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29704" name="Group 9"/>
          <p:cNvGrpSpPr>
            <a:grpSpLocks/>
          </p:cNvGrpSpPr>
          <p:nvPr/>
        </p:nvGrpSpPr>
        <p:grpSpPr bwMode="auto">
          <a:xfrm>
            <a:off x="5053013" y="3895725"/>
            <a:ext cx="3571875" cy="2236788"/>
            <a:chOff x="3162" y="1071"/>
            <a:chExt cx="2250" cy="1409"/>
          </a:xfrm>
        </p:grpSpPr>
        <p:sp>
          <p:nvSpPr>
            <p:cNvPr id="29706" name="Freeform 10"/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07" name="Freeform 11"/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08" name="Oval 12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09" name="Line 13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0" name="Line 14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1" name="Rectangle 15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12" name="Oval 16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3" name="Oval 17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4" name="Line 18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5" name="Line 19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6" name="Rectangle 20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17" name="Oval 21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8" name="Oval 22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9" name="Line 23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0" name="Line 24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1" name="Rectangle 25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22" name="Oval 26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3" name="Oval 27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4" name="Line 28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5" name="Line 29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6" name="Rectangle 30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27" name="Oval 31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8" name="Oval 32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9" name="Line 33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0" name="Line 34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1" name="Rectangle 35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32" name="Oval 36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33" name="Oval 37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34" name="Line 38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5" name="Line 39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6" name="Rectangle 40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37" name="Oval 41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38" name="Freeform 42"/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9" name="Freeform 43"/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0" name="Freeform 44"/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695719129 h 174"/>
                <a:gd name="T2" fmla="*/ 15913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1" name="Freeform 45"/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2" name="Freeform 46"/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3" name="Freeform 47"/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4" name="Freeform 48"/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5" name="Freeform 49"/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6" name="Freeform 50"/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29747" name="Group 51"/>
            <p:cNvGrpSpPr>
              <a:grpSpLocks/>
            </p:cNvGrpSpPr>
            <p:nvPr/>
          </p:nvGrpSpPr>
          <p:grpSpPr bwMode="auto">
            <a:xfrm>
              <a:off x="3273" y="1748"/>
              <a:ext cx="233" cy="250"/>
              <a:chOff x="2940" y="2429"/>
              <a:chExt cx="236" cy="250"/>
            </a:xfrm>
          </p:grpSpPr>
          <p:sp>
            <p:nvSpPr>
              <p:cNvPr id="29773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74" name="Text Box 53"/>
              <p:cNvSpPr txBox="1">
                <a:spLocks noChangeArrowheads="1"/>
              </p:cNvSpPr>
              <p:nvPr/>
            </p:nvSpPr>
            <p:spPr bwMode="auto">
              <a:xfrm>
                <a:off x="2940" y="2429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A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48" name="Group 54"/>
            <p:cNvGrpSpPr>
              <a:grpSpLocks/>
            </p:cNvGrpSpPr>
            <p:nvPr/>
          </p:nvGrpSpPr>
          <p:grpSpPr bwMode="auto">
            <a:xfrm>
              <a:off x="4451" y="2132"/>
              <a:ext cx="216" cy="250"/>
              <a:chOff x="2948" y="2429"/>
              <a:chExt cx="219" cy="250"/>
            </a:xfrm>
          </p:grpSpPr>
          <p:sp>
            <p:nvSpPr>
              <p:cNvPr id="29771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72" name="Text Box 56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1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E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49" name="Group 57"/>
            <p:cNvGrpSpPr>
              <a:grpSpLocks/>
            </p:cNvGrpSpPr>
            <p:nvPr/>
          </p:nvGrpSpPr>
          <p:grpSpPr bwMode="auto">
            <a:xfrm>
              <a:off x="3763" y="2129"/>
              <a:ext cx="231" cy="250"/>
              <a:chOff x="2941" y="2429"/>
              <a:chExt cx="234" cy="250"/>
            </a:xfrm>
          </p:grpSpPr>
          <p:sp>
            <p:nvSpPr>
              <p:cNvPr id="29769" name="Rectangle 5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70" name="Text Box 59"/>
              <p:cNvSpPr txBox="1">
                <a:spLocks noChangeArrowheads="1"/>
              </p:cNvSpPr>
              <p:nvPr/>
            </p:nvSpPr>
            <p:spPr bwMode="auto">
              <a:xfrm>
                <a:off x="2941" y="2429"/>
                <a:ext cx="23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D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50" name="Group 60"/>
            <p:cNvGrpSpPr>
              <a:grpSpLocks/>
            </p:cNvGrpSpPr>
            <p:nvPr/>
          </p:nvGrpSpPr>
          <p:grpSpPr bwMode="auto">
            <a:xfrm>
              <a:off x="4447" y="1442"/>
              <a:ext cx="212" cy="250"/>
              <a:chOff x="2950" y="2429"/>
              <a:chExt cx="215" cy="250"/>
            </a:xfrm>
          </p:grpSpPr>
          <p:sp>
            <p:nvSpPr>
              <p:cNvPr id="29767" name="Rectangle 6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68" name="Text Box 62"/>
              <p:cNvSpPr txBox="1">
                <a:spLocks noChangeArrowheads="1"/>
              </p:cNvSpPr>
              <p:nvPr/>
            </p:nvSpPr>
            <p:spPr bwMode="auto">
              <a:xfrm>
                <a:off x="2950" y="2429"/>
                <a:ext cx="21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C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51" name="Group 63"/>
            <p:cNvGrpSpPr>
              <a:grpSpLocks/>
            </p:cNvGrpSpPr>
            <p:nvPr/>
          </p:nvGrpSpPr>
          <p:grpSpPr bwMode="auto">
            <a:xfrm>
              <a:off x="3761" y="1442"/>
              <a:ext cx="217" cy="250"/>
              <a:chOff x="2948" y="2429"/>
              <a:chExt cx="220" cy="250"/>
            </a:xfrm>
          </p:grpSpPr>
          <p:sp>
            <p:nvSpPr>
              <p:cNvPr id="29765" name="Rectangle 6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66" name="Text Box 65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B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52" name="Group 66"/>
            <p:cNvGrpSpPr>
              <a:grpSpLocks/>
            </p:cNvGrpSpPr>
            <p:nvPr/>
          </p:nvGrpSpPr>
          <p:grpSpPr bwMode="auto">
            <a:xfrm>
              <a:off x="5025" y="1790"/>
              <a:ext cx="213" cy="250"/>
              <a:chOff x="2949" y="2429"/>
              <a:chExt cx="216" cy="250"/>
            </a:xfrm>
          </p:grpSpPr>
          <p:sp>
            <p:nvSpPr>
              <p:cNvPr id="29763" name="Rectangle 6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64" name="Text Box 68"/>
              <p:cNvSpPr txBox="1">
                <a:spLocks noChangeArrowheads="1"/>
              </p:cNvSpPr>
              <p:nvPr/>
            </p:nvSpPr>
            <p:spPr bwMode="auto">
              <a:xfrm>
                <a:off x="2949" y="2429"/>
                <a:ext cx="2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F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sp>
          <p:nvSpPr>
            <p:cNvPr id="29753" name="Text Box 69"/>
            <p:cNvSpPr txBox="1">
              <a:spLocks noChangeArrowheads="1"/>
            </p:cNvSpPr>
            <p:nvPr/>
          </p:nvSpPr>
          <p:spPr bwMode="auto">
            <a:xfrm>
              <a:off x="3489" y="1571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4" name="Text Box 70"/>
            <p:cNvSpPr txBox="1">
              <a:spLocks noChangeArrowheads="1"/>
            </p:cNvSpPr>
            <p:nvPr/>
          </p:nvSpPr>
          <p:spPr bwMode="auto">
            <a:xfrm>
              <a:off x="3837" y="1790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5" name="Text Box 71"/>
            <p:cNvSpPr txBox="1">
              <a:spLocks noChangeArrowheads="1"/>
            </p:cNvSpPr>
            <p:nvPr/>
          </p:nvSpPr>
          <p:spPr bwMode="auto">
            <a:xfrm>
              <a:off x="3413" y="2003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6" name="Text Box 72"/>
            <p:cNvSpPr txBox="1">
              <a:spLocks noChangeArrowheads="1"/>
            </p:cNvSpPr>
            <p:nvPr/>
          </p:nvSpPr>
          <p:spPr bwMode="auto">
            <a:xfrm>
              <a:off x="4221" y="188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3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7" name="Text Box 73"/>
            <p:cNvSpPr txBox="1">
              <a:spLocks noChangeArrowheads="1"/>
            </p:cNvSpPr>
            <p:nvPr/>
          </p:nvSpPr>
          <p:spPr bwMode="auto">
            <a:xfrm>
              <a:off x="4169" y="2237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8" name="Text Box 74"/>
            <p:cNvSpPr txBox="1">
              <a:spLocks noChangeArrowheads="1"/>
            </p:cNvSpPr>
            <p:nvPr/>
          </p:nvSpPr>
          <p:spPr bwMode="auto">
            <a:xfrm>
              <a:off x="4529" y="180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9" name="Text Box 75"/>
            <p:cNvSpPr txBox="1">
              <a:spLocks noChangeArrowheads="1"/>
            </p:cNvSpPr>
            <p:nvPr/>
          </p:nvSpPr>
          <p:spPr bwMode="auto">
            <a:xfrm>
              <a:off x="4878" y="2072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60" name="Text Box 76"/>
            <p:cNvSpPr txBox="1">
              <a:spLocks noChangeArrowheads="1"/>
            </p:cNvSpPr>
            <p:nvPr/>
          </p:nvSpPr>
          <p:spPr bwMode="auto">
            <a:xfrm>
              <a:off x="4851" y="153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5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61" name="Text Box 77"/>
            <p:cNvSpPr txBox="1">
              <a:spLocks noChangeArrowheads="1"/>
            </p:cNvSpPr>
            <p:nvPr/>
          </p:nvSpPr>
          <p:spPr bwMode="auto">
            <a:xfrm>
              <a:off x="4116" y="138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3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62" name="Text Box 78"/>
            <p:cNvSpPr txBox="1">
              <a:spLocks noChangeArrowheads="1"/>
            </p:cNvSpPr>
            <p:nvPr/>
          </p:nvSpPr>
          <p:spPr bwMode="auto">
            <a:xfrm>
              <a:off x="3765" y="111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5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pic>
        <p:nvPicPr>
          <p:cNvPr id="29705" name="Picture 7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0" y="1484313"/>
            <a:ext cx="3587750" cy="2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3201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2EDE0332-B733-6F48-8F5A-C03F7F1D034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17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532688" cy="1143000"/>
          </a:xfrm>
          <a:noFill/>
        </p:spPr>
        <p:txBody>
          <a:bodyPr/>
          <a:lstStyle/>
          <a:p>
            <a:r>
              <a:rPr lang="en-US" altLang="en-US" sz="3200" dirty="0"/>
              <a:t>Network Layer: Complexity Factors/Objectives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0850" y="1393825"/>
            <a:ext cx="8274050" cy="5216525"/>
          </a:xfrm>
          <a:noFill/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/>
              <a:t>For network providers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efficiency of routes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policy control on routes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scalability</a:t>
            </a:r>
          </a:p>
          <a:p>
            <a:pPr lvl="1"/>
            <a:endParaRPr lang="en-US" altLang="en-US" dirty="0"/>
          </a:p>
          <a:p>
            <a:pPr>
              <a:buFont typeface="Wingdings" pitchFamily="2" charset="2"/>
              <a:buChar char="q"/>
            </a:pPr>
            <a:r>
              <a:rPr lang="en-US" altLang="en-US" dirty="0"/>
              <a:t>For users: quality of services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guaranteed bandwidth?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preservation of inter-packet timing (no jitter)?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loss-free delivery?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in-order delivery?</a:t>
            </a:r>
          </a:p>
          <a:p>
            <a:pPr lvl="1"/>
            <a:endParaRPr lang="en-US" altLang="en-US" sz="2200" dirty="0"/>
          </a:p>
          <a:p>
            <a:pPr>
              <a:buFont typeface="Wingdings" pitchFamily="2" charset="2"/>
              <a:buChar char="q"/>
            </a:pPr>
            <a:r>
              <a:rPr lang="en-US" altLang="en-US" dirty="0"/>
              <a:t>Users and network may interact</a:t>
            </a:r>
          </a:p>
        </p:txBody>
      </p:sp>
    </p:spTree>
    <p:extLst>
      <p:ext uri="{BB962C8B-B14F-4D97-AF65-F5344CB8AC3E}">
        <p14:creationId xmlns:p14="http://schemas.microsoft.com/office/powerpoint/2010/main" val="93025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8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23EA339C-303F-8D44-BD8A-D9BBC33F3051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18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Network Layer Quality of Service</a:t>
            </a:r>
            <a:endParaRPr lang="en-US" altLang="en-US"/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309563" y="1506538"/>
            <a:ext cx="1538287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Network</a:t>
            </a:r>
          </a:p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Architecture</a:t>
            </a:r>
          </a:p>
          <a:p>
            <a:pPr algn="r"/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Internet</a:t>
            </a:r>
          </a:p>
          <a:p>
            <a:pPr algn="r"/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ATM</a:t>
            </a:r>
          </a:p>
          <a:p>
            <a:pPr algn="r"/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ATM</a:t>
            </a:r>
          </a:p>
          <a:p>
            <a:pPr algn="r"/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ATM</a:t>
            </a:r>
          </a:p>
          <a:p>
            <a:pPr algn="r"/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ATM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1966913" y="1506538"/>
            <a:ext cx="1309687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Service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Model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best effort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CBR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VBR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ABR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UBR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3300413" y="1801813"/>
            <a:ext cx="1538287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Bandwidth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none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constant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rate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guaranteed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rate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guaranteed 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minimum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none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55" name="Line 6"/>
          <p:cNvSpPr>
            <a:spLocks noChangeShapeType="1"/>
          </p:cNvSpPr>
          <p:nvPr/>
        </p:nvSpPr>
        <p:spPr bwMode="auto">
          <a:xfrm>
            <a:off x="409575" y="2324100"/>
            <a:ext cx="8429625" cy="95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27656" name="Line 7"/>
          <p:cNvSpPr>
            <a:spLocks noChangeShapeType="1"/>
          </p:cNvSpPr>
          <p:nvPr/>
        </p:nvSpPr>
        <p:spPr bwMode="auto">
          <a:xfrm>
            <a:off x="514350" y="3057525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27657" name="Line 8"/>
          <p:cNvSpPr>
            <a:spLocks noChangeShapeType="1"/>
          </p:cNvSpPr>
          <p:nvPr/>
        </p:nvSpPr>
        <p:spPr bwMode="auto">
          <a:xfrm>
            <a:off x="561975" y="3676650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27658" name="Line 9"/>
          <p:cNvSpPr>
            <a:spLocks noChangeShapeType="1"/>
          </p:cNvSpPr>
          <p:nvPr/>
        </p:nvSpPr>
        <p:spPr bwMode="auto">
          <a:xfrm>
            <a:off x="561975" y="4305300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27659" name="Line 10"/>
          <p:cNvSpPr>
            <a:spLocks noChangeShapeType="1"/>
          </p:cNvSpPr>
          <p:nvPr/>
        </p:nvSpPr>
        <p:spPr bwMode="auto">
          <a:xfrm>
            <a:off x="571500" y="4886325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27660" name="Text Box 11"/>
          <p:cNvSpPr txBox="1">
            <a:spLocks noChangeArrowheads="1"/>
          </p:cNvSpPr>
          <p:nvPr/>
        </p:nvSpPr>
        <p:spPr bwMode="auto">
          <a:xfrm>
            <a:off x="4700588" y="1801813"/>
            <a:ext cx="720725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Loss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61" name="Text Box 12"/>
          <p:cNvSpPr txBox="1">
            <a:spLocks noChangeArrowheads="1"/>
          </p:cNvSpPr>
          <p:nvPr/>
        </p:nvSpPr>
        <p:spPr bwMode="auto">
          <a:xfrm>
            <a:off x="5424488" y="1811338"/>
            <a:ext cx="831850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Order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62" name="Text Box 13"/>
          <p:cNvSpPr txBox="1">
            <a:spLocks noChangeArrowheads="1"/>
          </p:cNvSpPr>
          <p:nvPr/>
        </p:nvSpPr>
        <p:spPr bwMode="auto">
          <a:xfrm>
            <a:off x="6281738" y="1811338"/>
            <a:ext cx="947737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Timing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63" name="Text Box 14"/>
          <p:cNvSpPr txBox="1">
            <a:spLocks noChangeArrowheads="1"/>
          </p:cNvSpPr>
          <p:nvPr/>
        </p:nvSpPr>
        <p:spPr bwMode="auto">
          <a:xfrm>
            <a:off x="7281863" y="1525588"/>
            <a:ext cx="1809750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Congestion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feedback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 (inferred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via loss/delay)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congestion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congestion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64" name="Text Box 15"/>
          <p:cNvSpPr txBox="1">
            <a:spLocks noChangeArrowheads="1"/>
          </p:cNvSpPr>
          <p:nvPr/>
        </p:nvSpPr>
        <p:spPr bwMode="auto">
          <a:xfrm>
            <a:off x="4672013" y="1374775"/>
            <a:ext cx="1720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Guarantees ?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65" name="Line 16"/>
          <p:cNvSpPr>
            <a:spLocks noChangeShapeType="1"/>
          </p:cNvSpPr>
          <p:nvPr/>
        </p:nvSpPr>
        <p:spPr bwMode="auto">
          <a:xfrm flipV="1">
            <a:off x="3390900" y="1800225"/>
            <a:ext cx="3733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27666" name="Rectangle 17"/>
          <p:cNvSpPr>
            <a:spLocks noChangeArrowheads="1"/>
          </p:cNvSpPr>
          <p:nvPr/>
        </p:nvSpPr>
        <p:spPr bwMode="auto">
          <a:xfrm>
            <a:off x="447675" y="5457825"/>
            <a:ext cx="77819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sz="2000" dirty="0">
                <a:solidFill>
                  <a:srgbClr val="000000"/>
                </a:solidFill>
                <a:ea typeface=""/>
              </a:rPr>
              <a:t>Internet model being extended: </a:t>
            </a:r>
            <a:r>
              <a:rPr lang="en-US" altLang="en-US" sz="2000" dirty="0" err="1">
                <a:solidFill>
                  <a:srgbClr val="000000"/>
                </a:solidFill>
                <a:ea typeface=""/>
              </a:rPr>
              <a:t>Intserv</a:t>
            </a:r>
            <a:r>
              <a:rPr lang="en-US" altLang="en-US" sz="2000" dirty="0">
                <a:solidFill>
                  <a:srgbClr val="000000"/>
                </a:solidFill>
                <a:ea typeface=""/>
              </a:rPr>
              <a:t>, </a:t>
            </a:r>
            <a:r>
              <a:rPr lang="en-US" altLang="en-US" sz="2000" dirty="0" err="1">
                <a:solidFill>
                  <a:srgbClr val="000000"/>
                </a:solidFill>
                <a:ea typeface=""/>
              </a:rPr>
              <a:t>Diffserv</a:t>
            </a:r>
            <a:endParaRPr lang="en-US" altLang="en-US" sz="2000" dirty="0">
              <a:solidFill>
                <a:srgbClr val="000000"/>
              </a:solidFill>
              <a:ea typeface=""/>
            </a:endParaRPr>
          </a:p>
          <a:p>
            <a:pPr marL="800100" lvl="1" indent="-342900">
              <a:spcBef>
                <a:spcPct val="20000"/>
              </a:spcBef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  <a:ea typeface=""/>
              </a:rPr>
              <a:t>multimedia networking</a:t>
            </a:r>
          </a:p>
        </p:txBody>
      </p:sp>
      <p:sp>
        <p:nvSpPr>
          <p:cNvPr id="27667" name="Text Box 18"/>
          <p:cNvSpPr txBox="1">
            <a:spLocks noChangeArrowheads="1"/>
          </p:cNvSpPr>
          <p:nvPr/>
        </p:nvSpPr>
        <p:spPr bwMode="auto">
          <a:xfrm>
            <a:off x="369888" y="6354763"/>
            <a:ext cx="81613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  <a:latin typeface="Times New Roman" charset="0"/>
                <a:ea typeface=""/>
              </a:rPr>
              <a:t>ATM: Asynchronous Transfer Mode; CBR: Constant Bit Rate; V: Variable; A: available; U: User</a:t>
            </a:r>
          </a:p>
        </p:txBody>
      </p:sp>
    </p:spTree>
    <p:extLst>
      <p:ext uri="{BB962C8B-B14F-4D97-AF65-F5344CB8AC3E}">
        <p14:creationId xmlns:p14="http://schemas.microsoft.com/office/powerpoint/2010/main" val="1446384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239000" y="639029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r"/>
            <a:fld id="{67EF6FC4-183E-C342-85E9-56D15E28A9AB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 algn="r"/>
              <a:t>19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Routing Design Space</a:t>
            </a:r>
          </a:p>
        </p:txBody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1915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dirty="0"/>
              <a:t>Routing has a large design space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who decides routing?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source routing: end hosts make decision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network routing: networks make decision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how many paths from source s to destination d?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multi-path routing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single path routing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what does routing compute?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network cost minimization</a:t>
            </a:r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QoS</a:t>
            </a:r>
            <a:r>
              <a:rPr lang="en-US" altLang="en-US" dirty="0"/>
              <a:t> aware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will routing adapt to network traffic demand?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adaptive routing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static routing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…	</a:t>
            </a:r>
          </a:p>
        </p:txBody>
      </p:sp>
      <p:sp>
        <p:nvSpPr>
          <p:cNvPr id="32773" name="Rectangle 4"/>
          <p:cNvSpPr>
            <a:spLocks noChangeArrowheads="1"/>
          </p:cNvSpPr>
          <p:nvPr/>
        </p:nvSpPr>
        <p:spPr bwMode="auto">
          <a:xfrm>
            <a:off x="6985000" y="176213"/>
            <a:ext cx="1563688" cy="9223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Robustness</a:t>
            </a:r>
          </a:p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Optimality</a:t>
            </a:r>
          </a:p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Simplicity</a:t>
            </a:r>
          </a:p>
        </p:txBody>
      </p:sp>
    </p:spTree>
    <p:extLst>
      <p:ext uri="{BB962C8B-B14F-4D97-AF65-F5344CB8AC3E}">
        <p14:creationId xmlns:p14="http://schemas.microsoft.com/office/powerpoint/2010/main" val="135061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B535204-8A57-0E4A-9652-AADE8716073B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533400" y="16002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charset="2"/>
              <a:buChar char="q"/>
            </a:pPr>
            <a:r>
              <a:rPr lang="en-US" altLang="en-US" dirty="0">
                <a:solidFill>
                  <a:srgbClr val="000000"/>
                </a:solidFill>
              </a:rPr>
              <a:t>Admin and recap</a:t>
            </a:r>
          </a:p>
          <a:p>
            <a:pPr>
              <a:buClr>
                <a:srgbClr val="3333CC"/>
              </a:buClr>
              <a:buFont typeface="Wingdings" charset="2"/>
              <a:buChar char="q"/>
            </a:pPr>
            <a:r>
              <a:rPr lang="en-US" altLang="en-US" dirty="0">
                <a:solidFill>
                  <a:srgbClr val="000000"/>
                </a:solidFill>
              </a:rPr>
              <a:t>Network overview</a:t>
            </a:r>
          </a:p>
          <a:p>
            <a:pPr>
              <a:buClr>
                <a:srgbClr val="3333CC"/>
              </a:buClr>
              <a:buFont typeface="Wingdings" charset="0"/>
              <a:buChar char="q"/>
              <a:defRPr/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Network control-plane</a:t>
            </a:r>
          </a:p>
          <a:p>
            <a:pPr lvl="1">
              <a:buClr>
                <a:srgbClr val="3333CC"/>
              </a:buClr>
              <a:buFont typeface="Courier New" charset="0"/>
              <a:buChar char="o"/>
              <a:defRPr/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Routing</a:t>
            </a:r>
          </a:p>
          <a:p>
            <a:pPr>
              <a:buClr>
                <a:srgbClr val="3333CC"/>
              </a:buClr>
              <a:buFont typeface="Wingdings" charset="2"/>
              <a:buChar char="q"/>
            </a:pPr>
            <a:endParaRPr lang="en-US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239000" y="639029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r"/>
            <a:fld id="{63EC4F08-E52E-8F4B-9AE1-9A349E454630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 algn="r"/>
              <a:t>20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3025"/>
            <a:ext cx="8024813" cy="1143000"/>
          </a:xfrm>
        </p:spPr>
        <p:txBody>
          <a:bodyPr/>
          <a:lstStyle/>
          <a:p>
            <a:r>
              <a:rPr lang="en-US" altLang="en-US" sz="3200"/>
              <a:t>Routing Design Space:</a:t>
            </a:r>
            <a:br>
              <a:rPr lang="en-US" altLang="en-US"/>
            </a:br>
            <a:r>
              <a:rPr lang="en-US" altLang="en-US" sz="2800"/>
              <a:t>User-based, Multipath, Adaptive</a:t>
            </a:r>
            <a:endParaRPr lang="en-US" altLang="en-US"/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1915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dirty="0"/>
              <a:t>Routing has a large design space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who decides routing?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source routing: end hosts make decision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network routing: networks make decision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how many paths from source s to destination d?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multi-path routing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single path routing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what does routing compute?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network cost minimization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 err="1">
                <a:solidFill>
                  <a:srgbClr val="FF0000"/>
                </a:solidFill>
              </a:rPr>
              <a:t>QoS</a:t>
            </a:r>
            <a:r>
              <a:rPr lang="en-US" altLang="en-US" dirty="0">
                <a:solidFill>
                  <a:srgbClr val="FF0000"/>
                </a:solidFill>
              </a:rPr>
              <a:t> aware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will routing adapt to network traffic demand?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adaptive routing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static routing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…	</a:t>
            </a:r>
          </a:p>
        </p:txBody>
      </p:sp>
      <p:sp>
        <p:nvSpPr>
          <p:cNvPr id="33797" name="Rectangle 4"/>
          <p:cNvSpPr>
            <a:spLocks noChangeArrowheads="1"/>
          </p:cNvSpPr>
          <p:nvPr/>
        </p:nvSpPr>
        <p:spPr bwMode="auto">
          <a:xfrm>
            <a:off x="6985000" y="176213"/>
            <a:ext cx="1563688" cy="9223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Robustness</a:t>
            </a:r>
          </a:p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Optimality</a:t>
            </a:r>
          </a:p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Simplicity</a:t>
            </a:r>
          </a:p>
        </p:txBody>
      </p:sp>
    </p:spTree>
    <p:extLst>
      <p:ext uri="{BB962C8B-B14F-4D97-AF65-F5344CB8AC3E}">
        <p14:creationId xmlns:p14="http://schemas.microsoft.com/office/powerpoint/2010/main" val="1995731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37DCF496-1A84-7046-9F81-881EEEE11D7C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User Optimal, Multipath, Adaptive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4513" y="1368425"/>
            <a:ext cx="8077200" cy="478155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/>
              <a:t>User optimal: users pick the shortest routes (selfish routing) </a:t>
            </a:r>
          </a:p>
        </p:txBody>
      </p:sp>
      <p:pic>
        <p:nvPicPr>
          <p:cNvPr id="4915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13" y="2565400"/>
            <a:ext cx="50657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04"/>
          <a:stretch>
            <a:fillRect/>
          </a:stretch>
        </p:blipFill>
        <p:spPr bwMode="auto">
          <a:xfrm>
            <a:off x="476250" y="4629150"/>
            <a:ext cx="31877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Rectangle 6"/>
          <p:cNvSpPr>
            <a:spLocks noChangeArrowheads="1"/>
          </p:cNvSpPr>
          <p:nvPr/>
        </p:nvSpPr>
        <p:spPr bwMode="auto">
          <a:xfrm>
            <a:off x="3425825" y="5384800"/>
            <a:ext cx="1025525" cy="320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672013" y="4635500"/>
            <a:ext cx="3852862" cy="1739900"/>
            <a:chOff x="2943" y="3164"/>
            <a:chExt cx="2427" cy="1096"/>
          </a:xfrm>
        </p:grpSpPr>
        <p:pic>
          <p:nvPicPr>
            <p:cNvPr id="34825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3" y="3164"/>
              <a:ext cx="2427" cy="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26" name="Text Box 9"/>
            <p:cNvSpPr txBox="1">
              <a:spLocks noChangeArrowheads="1"/>
            </p:cNvSpPr>
            <p:nvPr/>
          </p:nvSpPr>
          <p:spPr bwMode="auto">
            <a:xfrm>
              <a:off x="3913" y="4029"/>
              <a:ext cx="12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Braess’s paradox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432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CF3B5D79-1412-034C-ACC2-E4FF5370F7B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22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4000" u="sng">
                <a:solidFill>
                  <a:srgbClr val="3333CC"/>
                </a:solidFill>
                <a:ea typeface=""/>
              </a:rPr>
              <a:t>Price of Anarchy</a:t>
            </a:r>
          </a:p>
        </p:txBody>
      </p:sp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/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en-US" sz="2800">
                <a:solidFill>
                  <a:srgbClr val="000000"/>
                </a:solidFill>
                <a:ea typeface=""/>
              </a:rPr>
              <a:t>For a network with </a:t>
            </a:r>
            <a:r>
              <a:rPr lang="en-US" altLang="en-US" sz="2800">
                <a:solidFill>
                  <a:srgbClr val="FF0000"/>
                </a:solidFill>
                <a:ea typeface=""/>
              </a:rPr>
              <a:t>linear</a:t>
            </a:r>
            <a:r>
              <a:rPr lang="en-US" altLang="en-US" sz="2800">
                <a:solidFill>
                  <a:srgbClr val="000000"/>
                </a:solidFill>
                <a:ea typeface=""/>
              </a:rPr>
              <a:t> latency functions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charset="2"/>
              <a:buChar char="à"/>
            </a:pPr>
            <a:br>
              <a:rPr lang="en-US" altLang="en-US" sz="2800" b="1">
                <a:solidFill>
                  <a:srgbClr val="000000"/>
                </a:solidFill>
                <a:ea typeface=""/>
              </a:rPr>
            </a:br>
            <a:r>
              <a:rPr lang="en-US" altLang="en-US" sz="2800">
                <a:solidFill>
                  <a:srgbClr val="000000"/>
                </a:solidFill>
                <a:ea typeface=""/>
              </a:rPr>
              <a:t>total latency of user (selfish) routing for given traffic demand</a:t>
            </a:r>
            <a:br>
              <a:rPr lang="en-US" altLang="en-US" sz="2800">
                <a:solidFill>
                  <a:srgbClr val="000000"/>
                </a:solidFill>
                <a:ea typeface=""/>
              </a:rPr>
            </a:br>
            <a:br>
              <a:rPr lang="en-US" altLang="en-US" sz="2800">
                <a:solidFill>
                  <a:srgbClr val="000000"/>
                </a:solidFill>
                <a:ea typeface=""/>
              </a:rPr>
            </a:br>
            <a:r>
              <a:rPr lang="en-US" altLang="en-US" sz="2800">
                <a:solidFill>
                  <a:srgbClr val="000000"/>
                </a:solidFill>
                <a:ea typeface=""/>
              </a:rPr>
              <a:t>≤ </a:t>
            </a:r>
            <a:r>
              <a:rPr lang="en-US" altLang="en-US" sz="2800">
                <a:solidFill>
                  <a:srgbClr val="FF0000"/>
                </a:solidFill>
                <a:ea typeface=""/>
              </a:rPr>
              <a:t>4/3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charset="2"/>
              <a:buNone/>
            </a:pPr>
            <a:r>
              <a:rPr lang="en-US" altLang="en-US" sz="2800">
                <a:solidFill>
                  <a:srgbClr val="000000"/>
                </a:solidFill>
                <a:ea typeface=""/>
              </a:rPr>
              <a:t> </a:t>
            </a:r>
            <a:br>
              <a:rPr lang="en-US" altLang="en-US" sz="2800">
                <a:solidFill>
                  <a:srgbClr val="000000"/>
                </a:solidFill>
                <a:ea typeface=""/>
              </a:rPr>
            </a:br>
            <a:r>
              <a:rPr lang="en-US" altLang="en-US" sz="2800">
                <a:solidFill>
                  <a:srgbClr val="000000"/>
                </a:solidFill>
                <a:ea typeface=""/>
              </a:rPr>
              <a:t>total latency of network optimal routing for the traffic demand</a:t>
            </a:r>
          </a:p>
        </p:txBody>
      </p:sp>
    </p:spTree>
    <p:extLst>
      <p:ext uri="{BB962C8B-B14F-4D97-AF65-F5344CB8AC3E}">
        <p14:creationId xmlns:p14="http://schemas.microsoft.com/office/powerpoint/2010/main" val="1824402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6E560223-A257-C447-A548-7D9ED8127773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6867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4000" u="sng">
                <a:solidFill>
                  <a:srgbClr val="3333CC"/>
                </a:solidFill>
                <a:ea typeface=""/>
              </a:rPr>
              <a:t>Price of Anarchy</a:t>
            </a:r>
          </a:p>
        </p:txBody>
      </p:sp>
      <p:sp>
        <p:nvSpPr>
          <p:cNvPr id="36868" name="Rectangle 3"/>
          <p:cNvSpPr>
            <a:spLocks noChangeArrowheads="1"/>
          </p:cNvSpPr>
          <p:nvPr/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/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marL="457200" indent="-457200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sz="2800" dirty="0">
                <a:solidFill>
                  <a:srgbClr val="000000"/>
                </a:solidFill>
                <a:ea typeface=""/>
              </a:rPr>
              <a:t>For any network with continuous, non-decreasing latency functions </a:t>
            </a:r>
            <a:r>
              <a:rPr lang="en-US" altLang="en-US" sz="2800" b="1" dirty="0">
                <a:solidFill>
                  <a:srgbClr val="000000"/>
                </a:solidFill>
                <a:ea typeface=""/>
                <a:sym typeface="Wingdings" charset="2"/>
              </a:rPr>
              <a:t></a:t>
            </a:r>
            <a:r>
              <a:rPr lang="en-US" altLang="en-US" sz="2800" b="1" dirty="0">
                <a:solidFill>
                  <a:srgbClr val="000000"/>
                </a:solidFill>
                <a:ea typeface=""/>
              </a:rPr>
              <a:t> </a:t>
            </a:r>
            <a:br>
              <a:rPr lang="en-US" altLang="en-US" sz="2800" b="1" dirty="0">
                <a:solidFill>
                  <a:srgbClr val="000000"/>
                </a:solidFill>
                <a:ea typeface=""/>
              </a:rPr>
            </a:br>
            <a:br>
              <a:rPr lang="en-US" altLang="en-US" sz="2800" b="1" dirty="0">
                <a:solidFill>
                  <a:srgbClr val="000000"/>
                </a:solidFill>
                <a:ea typeface=""/>
              </a:rPr>
            </a:br>
            <a:r>
              <a:rPr lang="en-US" altLang="en-US" sz="2800" dirty="0">
                <a:solidFill>
                  <a:srgbClr val="000000"/>
                </a:solidFill>
                <a:ea typeface=""/>
              </a:rPr>
              <a:t>total latency of user (selfish) routing</a:t>
            </a:r>
            <a:br>
              <a:rPr lang="en-US" altLang="en-US" sz="2800" dirty="0">
                <a:solidFill>
                  <a:srgbClr val="000000"/>
                </a:solidFill>
                <a:ea typeface=""/>
              </a:rPr>
            </a:br>
            <a:r>
              <a:rPr lang="en-US" altLang="en-US" sz="2800" dirty="0">
                <a:solidFill>
                  <a:srgbClr val="000000"/>
                </a:solidFill>
                <a:ea typeface=""/>
              </a:rPr>
              <a:t>for given traffic demand</a:t>
            </a:r>
            <a:br>
              <a:rPr lang="en-US" altLang="en-US" sz="2800" dirty="0">
                <a:solidFill>
                  <a:srgbClr val="000000"/>
                </a:solidFill>
                <a:ea typeface=""/>
              </a:rPr>
            </a:br>
            <a:r>
              <a:rPr lang="en-US" altLang="en-US" sz="2800" dirty="0">
                <a:solidFill>
                  <a:srgbClr val="000000"/>
                </a:solidFill>
                <a:ea typeface=""/>
              </a:rPr>
              <a:t> </a:t>
            </a:r>
            <a:br>
              <a:rPr lang="en-US" altLang="en-US" sz="2800" dirty="0">
                <a:solidFill>
                  <a:srgbClr val="000000"/>
                </a:solidFill>
                <a:ea typeface=""/>
              </a:rPr>
            </a:br>
            <a:r>
              <a:rPr lang="en-US" altLang="en-US" sz="2800" dirty="0">
                <a:solidFill>
                  <a:srgbClr val="000000"/>
                </a:solidFill>
                <a:ea typeface=""/>
              </a:rPr>
              <a:t>≤ </a:t>
            </a:r>
            <a:br>
              <a:rPr lang="en-US" altLang="en-US" sz="2800" dirty="0">
                <a:solidFill>
                  <a:srgbClr val="000000"/>
                </a:solidFill>
                <a:ea typeface=""/>
              </a:rPr>
            </a:br>
            <a:br>
              <a:rPr lang="en-US" altLang="en-US" sz="2800" dirty="0">
                <a:solidFill>
                  <a:srgbClr val="000000"/>
                </a:solidFill>
                <a:ea typeface=""/>
              </a:rPr>
            </a:br>
            <a:r>
              <a:rPr lang="en-US" altLang="en-US" sz="2800" dirty="0">
                <a:solidFill>
                  <a:srgbClr val="000000"/>
                </a:solidFill>
                <a:ea typeface=""/>
              </a:rPr>
              <a:t>total latency of network optimal routing for </a:t>
            </a:r>
            <a:r>
              <a:rPr lang="en-US" altLang="en-US" sz="2800" dirty="0">
                <a:solidFill>
                  <a:srgbClr val="FF0000"/>
                </a:solidFill>
                <a:ea typeface=""/>
              </a:rPr>
              <a:t>twice</a:t>
            </a:r>
            <a:r>
              <a:rPr lang="en-US" altLang="en-US" sz="2800" dirty="0">
                <a:solidFill>
                  <a:srgbClr val="000000"/>
                </a:solidFill>
                <a:ea typeface=""/>
              </a:rPr>
              <a:t> traffic demand</a:t>
            </a:r>
          </a:p>
        </p:txBody>
      </p:sp>
    </p:spTree>
    <p:extLst>
      <p:ext uri="{BB962C8B-B14F-4D97-AF65-F5344CB8AC3E}">
        <p14:creationId xmlns:p14="http://schemas.microsoft.com/office/powerpoint/2010/main" val="661453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AA270DC4-9345-A14A-87D9-416063D857B0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24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19213"/>
            <a:ext cx="81915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dirty="0"/>
              <a:t>Routing has a large design space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who decides routing?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source routing: end hosts make decision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network routing: networks make decision 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00"/>
                </a:solidFill>
                <a:latin typeface="Times New Roman" charset="0"/>
              </a:rPr>
              <a:t>- (applications such as overlay and p2p are trying to bypass it)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what does routing compute?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network cost minimization (shortest path)</a:t>
            </a:r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QoS</a:t>
            </a:r>
            <a:r>
              <a:rPr lang="en-US" altLang="en-US" dirty="0"/>
              <a:t> aware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how many paths from source s to destination d?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multi-path routing 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single path routing (with small amount of multipath)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will routing adapt to network traffic demand?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adaptive routing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static routing (mostly static; adjust in larger timescale)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…	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6985000" y="176213"/>
            <a:ext cx="1563688" cy="9223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Robustness</a:t>
            </a:r>
          </a:p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Optimality</a:t>
            </a:r>
          </a:p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Simplicity</a:t>
            </a:r>
          </a:p>
        </p:txBody>
      </p:sp>
      <p:sp>
        <p:nvSpPr>
          <p:cNvPr id="37893" name="Rectangle 2"/>
          <p:cNvSpPr txBox="1">
            <a:spLocks noChangeArrowheads="1"/>
          </p:cNvSpPr>
          <p:nvPr/>
        </p:nvSpPr>
        <p:spPr bwMode="auto">
          <a:xfrm>
            <a:off x="533400" y="46038"/>
            <a:ext cx="8024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3200" u="sng">
                <a:solidFill>
                  <a:srgbClr val="3333CC"/>
                </a:solidFill>
                <a:ea typeface=""/>
              </a:rPr>
              <a:t>Routing Design Space:</a:t>
            </a:r>
            <a:br>
              <a:rPr lang="en-US" altLang="en-US" sz="4000" u="sng">
                <a:solidFill>
                  <a:srgbClr val="3333CC"/>
                </a:solidFill>
                <a:ea typeface=""/>
              </a:rPr>
            </a:br>
            <a:r>
              <a:rPr lang="en-US" altLang="en-US" sz="2800" u="sng">
                <a:solidFill>
                  <a:srgbClr val="3333CC"/>
                </a:solidFill>
                <a:ea typeface=""/>
              </a:rPr>
              <a:t>Internet</a:t>
            </a:r>
            <a:endParaRPr lang="en-US" altLang="en-US" sz="4000" u="sng">
              <a:solidFill>
                <a:srgbClr val="3333CC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42557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41758A03-8671-6444-B1C0-E78242625636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25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533400" y="228600"/>
            <a:ext cx="8024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4000" u="sng" dirty="0">
                <a:solidFill>
                  <a:srgbClr val="3333CC"/>
                </a:solidFill>
                <a:ea typeface=""/>
              </a:rPr>
              <a:t>Basic Formulation</a:t>
            </a:r>
          </a:p>
        </p:txBody>
      </p:sp>
      <p:sp>
        <p:nvSpPr>
          <p:cNvPr id="29700" name="Rectangle 3"/>
          <p:cNvSpPr>
            <a:spLocks noChangeArrowheads="1"/>
          </p:cNvSpPr>
          <p:nvPr/>
        </p:nvSpPr>
        <p:spPr bwMode="auto">
          <a:xfrm>
            <a:off x="515937" y="1560513"/>
            <a:ext cx="4275138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marL="571500" indent="-571500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sz="3600" dirty="0">
                <a:solidFill>
                  <a:srgbClr val="000000"/>
                </a:solidFill>
                <a:ea typeface=""/>
              </a:rPr>
              <a:t>Assign link weights</a:t>
            </a:r>
          </a:p>
          <a:p>
            <a:pPr marL="571500" indent="-571500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sz="3600" dirty="0">
                <a:solidFill>
                  <a:srgbClr val="000000"/>
                </a:solidFill>
                <a:ea typeface=""/>
              </a:rPr>
              <a:t>Compute shortest path </a:t>
            </a:r>
          </a:p>
        </p:txBody>
      </p:sp>
      <p:grpSp>
        <p:nvGrpSpPr>
          <p:cNvPr id="29704" name="Group 9"/>
          <p:cNvGrpSpPr>
            <a:grpSpLocks/>
          </p:cNvGrpSpPr>
          <p:nvPr/>
        </p:nvGrpSpPr>
        <p:grpSpPr bwMode="auto">
          <a:xfrm>
            <a:off x="4986338" y="1731962"/>
            <a:ext cx="3571875" cy="2236788"/>
            <a:chOff x="3162" y="1071"/>
            <a:chExt cx="2250" cy="1409"/>
          </a:xfrm>
        </p:grpSpPr>
        <p:sp>
          <p:nvSpPr>
            <p:cNvPr id="29706" name="Freeform 10"/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07" name="Freeform 11"/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08" name="Oval 12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09" name="Line 13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0" name="Line 14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1" name="Rectangle 15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12" name="Oval 16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3" name="Oval 17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4" name="Line 18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5" name="Line 19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6" name="Rectangle 20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17" name="Oval 21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8" name="Oval 22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9" name="Line 23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0" name="Line 24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1" name="Rectangle 25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22" name="Oval 26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3" name="Oval 27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4" name="Line 28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5" name="Line 29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6" name="Rectangle 30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27" name="Oval 31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8" name="Oval 32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9" name="Line 33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0" name="Line 34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1" name="Rectangle 35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32" name="Oval 36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33" name="Oval 37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34" name="Line 38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5" name="Line 39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6" name="Rectangle 40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37" name="Oval 41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38" name="Freeform 42"/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9" name="Freeform 43"/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0" name="Freeform 44"/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695719129 h 174"/>
                <a:gd name="T2" fmla="*/ 15913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1" name="Freeform 45"/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2" name="Freeform 46"/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3" name="Freeform 47"/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4" name="Freeform 48"/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5" name="Freeform 49"/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6" name="Freeform 50"/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29747" name="Group 51"/>
            <p:cNvGrpSpPr>
              <a:grpSpLocks/>
            </p:cNvGrpSpPr>
            <p:nvPr/>
          </p:nvGrpSpPr>
          <p:grpSpPr bwMode="auto">
            <a:xfrm>
              <a:off x="3273" y="1748"/>
              <a:ext cx="233" cy="250"/>
              <a:chOff x="2940" y="2429"/>
              <a:chExt cx="236" cy="250"/>
            </a:xfrm>
          </p:grpSpPr>
          <p:sp>
            <p:nvSpPr>
              <p:cNvPr id="29773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74" name="Text Box 53"/>
              <p:cNvSpPr txBox="1">
                <a:spLocks noChangeArrowheads="1"/>
              </p:cNvSpPr>
              <p:nvPr/>
            </p:nvSpPr>
            <p:spPr bwMode="auto">
              <a:xfrm>
                <a:off x="2940" y="2429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A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48" name="Group 54"/>
            <p:cNvGrpSpPr>
              <a:grpSpLocks/>
            </p:cNvGrpSpPr>
            <p:nvPr/>
          </p:nvGrpSpPr>
          <p:grpSpPr bwMode="auto">
            <a:xfrm>
              <a:off x="4451" y="2132"/>
              <a:ext cx="216" cy="250"/>
              <a:chOff x="2948" y="2429"/>
              <a:chExt cx="219" cy="250"/>
            </a:xfrm>
          </p:grpSpPr>
          <p:sp>
            <p:nvSpPr>
              <p:cNvPr id="29771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72" name="Text Box 56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1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E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49" name="Group 57"/>
            <p:cNvGrpSpPr>
              <a:grpSpLocks/>
            </p:cNvGrpSpPr>
            <p:nvPr/>
          </p:nvGrpSpPr>
          <p:grpSpPr bwMode="auto">
            <a:xfrm>
              <a:off x="3763" y="2129"/>
              <a:ext cx="231" cy="250"/>
              <a:chOff x="2941" y="2429"/>
              <a:chExt cx="234" cy="250"/>
            </a:xfrm>
          </p:grpSpPr>
          <p:sp>
            <p:nvSpPr>
              <p:cNvPr id="29769" name="Rectangle 5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70" name="Text Box 59"/>
              <p:cNvSpPr txBox="1">
                <a:spLocks noChangeArrowheads="1"/>
              </p:cNvSpPr>
              <p:nvPr/>
            </p:nvSpPr>
            <p:spPr bwMode="auto">
              <a:xfrm>
                <a:off x="2941" y="2429"/>
                <a:ext cx="23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D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50" name="Group 60"/>
            <p:cNvGrpSpPr>
              <a:grpSpLocks/>
            </p:cNvGrpSpPr>
            <p:nvPr/>
          </p:nvGrpSpPr>
          <p:grpSpPr bwMode="auto">
            <a:xfrm>
              <a:off x="4447" y="1442"/>
              <a:ext cx="212" cy="250"/>
              <a:chOff x="2950" y="2429"/>
              <a:chExt cx="215" cy="250"/>
            </a:xfrm>
          </p:grpSpPr>
          <p:sp>
            <p:nvSpPr>
              <p:cNvPr id="29767" name="Rectangle 6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68" name="Text Box 62"/>
              <p:cNvSpPr txBox="1">
                <a:spLocks noChangeArrowheads="1"/>
              </p:cNvSpPr>
              <p:nvPr/>
            </p:nvSpPr>
            <p:spPr bwMode="auto">
              <a:xfrm>
                <a:off x="2950" y="2429"/>
                <a:ext cx="21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C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51" name="Group 63"/>
            <p:cNvGrpSpPr>
              <a:grpSpLocks/>
            </p:cNvGrpSpPr>
            <p:nvPr/>
          </p:nvGrpSpPr>
          <p:grpSpPr bwMode="auto">
            <a:xfrm>
              <a:off x="3761" y="1442"/>
              <a:ext cx="217" cy="250"/>
              <a:chOff x="2948" y="2429"/>
              <a:chExt cx="220" cy="250"/>
            </a:xfrm>
          </p:grpSpPr>
          <p:sp>
            <p:nvSpPr>
              <p:cNvPr id="29765" name="Rectangle 6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66" name="Text Box 65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B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52" name="Group 66"/>
            <p:cNvGrpSpPr>
              <a:grpSpLocks/>
            </p:cNvGrpSpPr>
            <p:nvPr/>
          </p:nvGrpSpPr>
          <p:grpSpPr bwMode="auto">
            <a:xfrm>
              <a:off x="5025" y="1790"/>
              <a:ext cx="213" cy="250"/>
              <a:chOff x="2949" y="2429"/>
              <a:chExt cx="216" cy="250"/>
            </a:xfrm>
          </p:grpSpPr>
          <p:sp>
            <p:nvSpPr>
              <p:cNvPr id="29763" name="Rectangle 6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64" name="Text Box 68"/>
              <p:cNvSpPr txBox="1">
                <a:spLocks noChangeArrowheads="1"/>
              </p:cNvSpPr>
              <p:nvPr/>
            </p:nvSpPr>
            <p:spPr bwMode="auto">
              <a:xfrm>
                <a:off x="2949" y="2429"/>
                <a:ext cx="2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F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sp>
          <p:nvSpPr>
            <p:cNvPr id="29753" name="Text Box 69"/>
            <p:cNvSpPr txBox="1">
              <a:spLocks noChangeArrowheads="1"/>
            </p:cNvSpPr>
            <p:nvPr/>
          </p:nvSpPr>
          <p:spPr bwMode="auto">
            <a:xfrm>
              <a:off x="3489" y="1571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4" name="Text Box 70"/>
            <p:cNvSpPr txBox="1">
              <a:spLocks noChangeArrowheads="1"/>
            </p:cNvSpPr>
            <p:nvPr/>
          </p:nvSpPr>
          <p:spPr bwMode="auto">
            <a:xfrm>
              <a:off x="3837" y="1790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5" name="Text Box 71"/>
            <p:cNvSpPr txBox="1">
              <a:spLocks noChangeArrowheads="1"/>
            </p:cNvSpPr>
            <p:nvPr/>
          </p:nvSpPr>
          <p:spPr bwMode="auto">
            <a:xfrm>
              <a:off x="3413" y="2003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6" name="Text Box 72"/>
            <p:cNvSpPr txBox="1">
              <a:spLocks noChangeArrowheads="1"/>
            </p:cNvSpPr>
            <p:nvPr/>
          </p:nvSpPr>
          <p:spPr bwMode="auto">
            <a:xfrm>
              <a:off x="4221" y="188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3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7" name="Text Box 73"/>
            <p:cNvSpPr txBox="1">
              <a:spLocks noChangeArrowheads="1"/>
            </p:cNvSpPr>
            <p:nvPr/>
          </p:nvSpPr>
          <p:spPr bwMode="auto">
            <a:xfrm>
              <a:off x="4169" y="2237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8" name="Text Box 74"/>
            <p:cNvSpPr txBox="1">
              <a:spLocks noChangeArrowheads="1"/>
            </p:cNvSpPr>
            <p:nvPr/>
          </p:nvSpPr>
          <p:spPr bwMode="auto">
            <a:xfrm>
              <a:off x="4529" y="180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9" name="Text Box 75"/>
            <p:cNvSpPr txBox="1">
              <a:spLocks noChangeArrowheads="1"/>
            </p:cNvSpPr>
            <p:nvPr/>
          </p:nvSpPr>
          <p:spPr bwMode="auto">
            <a:xfrm>
              <a:off x="4878" y="2072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60" name="Text Box 76"/>
            <p:cNvSpPr txBox="1">
              <a:spLocks noChangeArrowheads="1"/>
            </p:cNvSpPr>
            <p:nvPr/>
          </p:nvSpPr>
          <p:spPr bwMode="auto">
            <a:xfrm>
              <a:off x="4851" y="153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5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61" name="Text Box 77"/>
            <p:cNvSpPr txBox="1">
              <a:spLocks noChangeArrowheads="1"/>
            </p:cNvSpPr>
            <p:nvPr/>
          </p:nvSpPr>
          <p:spPr bwMode="auto">
            <a:xfrm>
              <a:off x="4116" y="138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3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62" name="Text Box 78"/>
            <p:cNvSpPr txBox="1">
              <a:spLocks noChangeArrowheads="1"/>
            </p:cNvSpPr>
            <p:nvPr/>
          </p:nvSpPr>
          <p:spPr bwMode="auto">
            <a:xfrm>
              <a:off x="3765" y="111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5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565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7E81416E-D9F2-0C4A-9C3A-19C316C90720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26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03085"/>
            <a:ext cx="8256588" cy="825640"/>
          </a:xfrm>
        </p:spPr>
        <p:txBody>
          <a:bodyPr/>
          <a:lstStyle/>
          <a:p>
            <a:r>
              <a:rPr lang="en-US" altLang="en-US" sz="3200"/>
              <a:t>Assigning Link Weight: </a:t>
            </a:r>
            <a:r>
              <a:rPr lang="en-US" altLang="en-US" sz="3200" dirty="0"/>
              <a:t>Dynamic Link Costs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55625" y="1522413"/>
            <a:ext cx="3949700" cy="4856162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/>
              <a:t>Assign link costs to reflect current traffic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045325" y="3592514"/>
            <a:ext cx="1944688" cy="1817688"/>
            <a:chOff x="4438" y="2263"/>
            <a:chExt cx="1225" cy="1145"/>
          </a:xfrm>
        </p:grpSpPr>
        <p:sp>
          <p:nvSpPr>
            <p:cNvPr id="39153" name="Freeform 5"/>
            <p:cNvSpPr>
              <a:spLocks/>
            </p:cNvSpPr>
            <p:nvPr/>
          </p:nvSpPr>
          <p:spPr bwMode="auto">
            <a:xfrm>
              <a:off x="4438" y="2263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54" name="Freeform 6"/>
            <p:cNvSpPr>
              <a:spLocks/>
            </p:cNvSpPr>
            <p:nvPr/>
          </p:nvSpPr>
          <p:spPr bwMode="auto">
            <a:xfrm>
              <a:off x="4690" y="2449"/>
              <a:ext cx="233" cy="159"/>
            </a:xfrm>
            <a:custGeom>
              <a:avLst/>
              <a:gdLst>
                <a:gd name="T0" fmla="*/ 0 w 342"/>
                <a:gd name="T1" fmla="*/ 23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39155" name="Group 7"/>
            <p:cNvGrpSpPr>
              <a:grpSpLocks/>
            </p:cNvGrpSpPr>
            <p:nvPr/>
          </p:nvGrpSpPr>
          <p:grpSpPr bwMode="auto">
            <a:xfrm>
              <a:off x="4883" y="2280"/>
              <a:ext cx="316" cy="195"/>
              <a:chOff x="1747" y="3194"/>
              <a:chExt cx="316" cy="195"/>
            </a:xfrm>
          </p:grpSpPr>
          <p:sp>
            <p:nvSpPr>
              <p:cNvPr id="39199" name="Oval 8"/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200" name="Line 9"/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201" name="Line 10"/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202" name="Rectangle 11"/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203" name="Oval 12"/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204" name="Group 13"/>
              <p:cNvGrpSpPr>
                <a:grpSpLocks/>
              </p:cNvGrpSpPr>
              <p:nvPr/>
            </p:nvGrpSpPr>
            <p:grpSpPr bwMode="auto">
              <a:xfrm>
                <a:off x="1797" y="3194"/>
                <a:ext cx="198" cy="194"/>
                <a:chOff x="2958" y="2429"/>
                <a:chExt cx="201" cy="194"/>
              </a:xfrm>
            </p:grpSpPr>
            <p:sp>
              <p:nvSpPr>
                <p:cNvPr id="39205" name="Rectangle 14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206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958" y="2429"/>
                  <a:ext cx="201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D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9156" name="Group 16"/>
            <p:cNvGrpSpPr>
              <a:grpSpLocks/>
            </p:cNvGrpSpPr>
            <p:nvPr/>
          </p:nvGrpSpPr>
          <p:grpSpPr bwMode="auto">
            <a:xfrm>
              <a:off x="4475" y="2535"/>
              <a:ext cx="316" cy="201"/>
              <a:chOff x="2221" y="3575"/>
              <a:chExt cx="316" cy="201"/>
            </a:xfrm>
          </p:grpSpPr>
          <p:sp>
            <p:nvSpPr>
              <p:cNvPr id="39191" name="Oval 17"/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192" name="Line 18"/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93" name="Line 19"/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94" name="Rectangle 20"/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195" name="Oval 21"/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196" name="Group 22"/>
              <p:cNvGrpSpPr>
                <a:grpSpLocks/>
              </p:cNvGrpSpPr>
              <p:nvPr/>
            </p:nvGrpSpPr>
            <p:grpSpPr bwMode="auto">
              <a:xfrm>
                <a:off x="2286" y="3575"/>
                <a:ext cx="199" cy="194"/>
                <a:chOff x="2958" y="2429"/>
                <a:chExt cx="202" cy="194"/>
              </a:xfrm>
            </p:grpSpPr>
            <p:sp>
              <p:nvSpPr>
                <p:cNvPr id="39197" name="Rectangle 23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98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958" y="2429"/>
                  <a:ext cx="202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A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9157" name="Group 25"/>
            <p:cNvGrpSpPr>
              <a:grpSpLocks/>
            </p:cNvGrpSpPr>
            <p:nvPr/>
          </p:nvGrpSpPr>
          <p:grpSpPr bwMode="auto">
            <a:xfrm>
              <a:off x="4875" y="2826"/>
              <a:ext cx="315" cy="194"/>
              <a:chOff x="2903" y="2888"/>
              <a:chExt cx="315" cy="194"/>
            </a:xfrm>
          </p:grpSpPr>
          <p:grpSp>
            <p:nvGrpSpPr>
              <p:cNvPr id="39182" name="Group 26"/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9186" name="Oval 27"/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87" name="Line 28"/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188" name="Line 29"/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189" name="Rectangle 30"/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9190" name="Oval 31"/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</p:grpSp>
          <p:grpSp>
            <p:nvGrpSpPr>
              <p:cNvPr id="39183" name="Group 32"/>
              <p:cNvGrpSpPr>
                <a:grpSpLocks/>
              </p:cNvGrpSpPr>
              <p:nvPr/>
            </p:nvGrpSpPr>
            <p:grpSpPr bwMode="auto">
              <a:xfrm>
                <a:off x="2969" y="2888"/>
                <a:ext cx="188" cy="194"/>
                <a:chOff x="2965" y="2429"/>
                <a:chExt cx="191" cy="194"/>
              </a:xfrm>
            </p:grpSpPr>
            <p:sp>
              <p:nvSpPr>
                <p:cNvPr id="39184" name="Rectangle 33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85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2965" y="2429"/>
                  <a:ext cx="191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B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9158" name="Group 35"/>
            <p:cNvGrpSpPr>
              <a:grpSpLocks/>
            </p:cNvGrpSpPr>
            <p:nvPr/>
          </p:nvGrpSpPr>
          <p:grpSpPr bwMode="auto">
            <a:xfrm>
              <a:off x="5287" y="2544"/>
              <a:ext cx="316" cy="198"/>
              <a:chOff x="2217" y="2888"/>
              <a:chExt cx="316" cy="198"/>
            </a:xfrm>
          </p:grpSpPr>
          <p:sp>
            <p:nvSpPr>
              <p:cNvPr id="39174" name="Oval 36"/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175" name="Line 37"/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76" name="Line 38"/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77" name="Rectangle 39"/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178" name="Oval 40"/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179" name="Group 41"/>
              <p:cNvGrpSpPr>
                <a:grpSpLocks/>
              </p:cNvGrpSpPr>
              <p:nvPr/>
            </p:nvGrpSpPr>
            <p:grpSpPr bwMode="auto">
              <a:xfrm>
                <a:off x="2283" y="2888"/>
                <a:ext cx="184" cy="194"/>
                <a:chOff x="2965" y="2429"/>
                <a:chExt cx="187" cy="194"/>
              </a:xfrm>
            </p:grpSpPr>
            <p:sp>
              <p:nvSpPr>
                <p:cNvPr id="39180" name="Rectangle 42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81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2965" y="2429"/>
                  <a:ext cx="187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C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sp>
          <p:nvSpPr>
            <p:cNvPr id="39159" name="Text Box 44"/>
            <p:cNvSpPr txBox="1">
              <a:spLocks noChangeArrowheads="1"/>
            </p:cNvSpPr>
            <p:nvPr/>
          </p:nvSpPr>
          <p:spPr bwMode="auto">
            <a:xfrm>
              <a:off x="4661" y="2367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60" name="Freeform 45"/>
            <p:cNvSpPr>
              <a:spLocks/>
            </p:cNvSpPr>
            <p:nvPr/>
          </p:nvSpPr>
          <p:spPr bwMode="auto">
            <a:xfrm flipH="1">
              <a:off x="5122" y="2476"/>
              <a:ext cx="213" cy="129"/>
            </a:xfrm>
            <a:custGeom>
              <a:avLst/>
              <a:gdLst>
                <a:gd name="T0" fmla="*/ 0 w 342"/>
                <a:gd name="T1" fmla="*/ 1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61" name="Freeform 46"/>
            <p:cNvSpPr>
              <a:spLocks/>
            </p:cNvSpPr>
            <p:nvPr/>
          </p:nvSpPr>
          <p:spPr bwMode="auto">
            <a:xfrm flipH="1" flipV="1">
              <a:off x="5131" y="2737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62" name="Freeform 47"/>
            <p:cNvSpPr>
              <a:spLocks/>
            </p:cNvSpPr>
            <p:nvPr/>
          </p:nvSpPr>
          <p:spPr bwMode="auto">
            <a:xfrm flipV="1">
              <a:off x="4729" y="2731"/>
              <a:ext cx="204" cy="156"/>
            </a:xfrm>
            <a:custGeom>
              <a:avLst/>
              <a:gdLst>
                <a:gd name="T0" fmla="*/ 0 w 342"/>
                <a:gd name="T1" fmla="*/ 19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63" name="Text Box 48"/>
            <p:cNvSpPr txBox="1">
              <a:spLocks noChangeArrowheads="1"/>
            </p:cNvSpPr>
            <p:nvPr/>
          </p:nvSpPr>
          <p:spPr bwMode="auto">
            <a:xfrm>
              <a:off x="5199" y="2388"/>
              <a:ext cx="3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2+e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64" name="Text Box 49"/>
            <p:cNvSpPr txBox="1">
              <a:spLocks noChangeArrowheads="1"/>
            </p:cNvSpPr>
            <p:nvPr/>
          </p:nvSpPr>
          <p:spPr bwMode="auto">
            <a:xfrm>
              <a:off x="5152" y="2757"/>
              <a:ext cx="30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1+e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65" name="Text Box 50"/>
            <p:cNvSpPr txBox="1">
              <a:spLocks noChangeArrowheads="1"/>
            </p:cNvSpPr>
            <p:nvPr/>
          </p:nvSpPr>
          <p:spPr bwMode="auto">
            <a:xfrm>
              <a:off x="4670" y="2748"/>
              <a:ext cx="17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66" name="Freeform 51"/>
            <p:cNvSpPr>
              <a:spLocks/>
            </p:cNvSpPr>
            <p:nvPr/>
          </p:nvSpPr>
          <p:spPr bwMode="auto">
            <a:xfrm flipH="1" flipV="1">
              <a:off x="5071" y="2710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67" name="Freeform 52"/>
            <p:cNvSpPr>
              <a:spLocks/>
            </p:cNvSpPr>
            <p:nvPr/>
          </p:nvSpPr>
          <p:spPr bwMode="auto">
            <a:xfrm flipH="1">
              <a:off x="4786" y="2716"/>
              <a:ext cx="192" cy="138"/>
            </a:xfrm>
            <a:custGeom>
              <a:avLst/>
              <a:gdLst>
                <a:gd name="T0" fmla="*/ 0 w 342"/>
                <a:gd name="T1" fmla="*/ 4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68" name="Text Box 53"/>
            <p:cNvSpPr txBox="1">
              <a:spLocks noChangeArrowheads="1"/>
            </p:cNvSpPr>
            <p:nvPr/>
          </p:nvSpPr>
          <p:spPr bwMode="auto">
            <a:xfrm>
              <a:off x="4869" y="2604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69" name="Text Box 54"/>
            <p:cNvSpPr txBox="1">
              <a:spLocks noChangeArrowheads="1"/>
            </p:cNvSpPr>
            <p:nvPr/>
          </p:nvSpPr>
          <p:spPr bwMode="auto">
            <a:xfrm>
              <a:off x="5055" y="2598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70" name="Text Box 55"/>
            <p:cNvSpPr txBox="1">
              <a:spLocks noChangeArrowheads="1"/>
            </p:cNvSpPr>
            <p:nvPr/>
          </p:nvSpPr>
          <p:spPr bwMode="auto">
            <a:xfrm>
              <a:off x="4847" y="3195"/>
              <a:ext cx="3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33CCCC"/>
                  </a:solidFill>
                  <a:ea typeface=""/>
                </a:rPr>
                <a:t>t=2</a:t>
              </a:r>
              <a:endParaRPr lang="en-US" altLang="en-US" sz="1800">
                <a:solidFill>
                  <a:srgbClr val="33CCCC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71" name="Line 56"/>
            <p:cNvSpPr>
              <a:spLocks noChangeShapeType="1"/>
            </p:cNvSpPr>
            <p:nvPr/>
          </p:nvSpPr>
          <p:spPr bwMode="auto">
            <a:xfrm flipV="1">
              <a:off x="4627" y="2743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72" name="Line 57"/>
            <p:cNvSpPr>
              <a:spLocks noChangeShapeType="1"/>
            </p:cNvSpPr>
            <p:nvPr/>
          </p:nvSpPr>
          <p:spPr bwMode="auto">
            <a:xfrm flipV="1">
              <a:off x="5044" y="3025"/>
              <a:ext cx="0" cy="15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73" name="Line 58"/>
            <p:cNvSpPr>
              <a:spLocks noChangeShapeType="1"/>
            </p:cNvSpPr>
            <p:nvPr/>
          </p:nvSpPr>
          <p:spPr bwMode="auto">
            <a:xfrm flipV="1">
              <a:off x="5461" y="2743"/>
              <a:ext cx="0" cy="15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sp>
        <p:nvSpPr>
          <p:cNvPr id="453691" name="Text Box 59"/>
          <p:cNvSpPr txBox="1">
            <a:spLocks noChangeArrowheads="1"/>
          </p:cNvSpPr>
          <p:nvPr/>
        </p:nvSpPr>
        <p:spPr bwMode="auto">
          <a:xfrm>
            <a:off x="4319753" y="5540484"/>
            <a:ext cx="4671848" cy="13234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  <a:ea typeface=""/>
              </a:rPr>
              <a:t>Solution: Link costs are a combination of current traffic intensity (dynamic) and topology (static). To improve stability, the static topology part should be large.  Thus less sensitive to traffic; thus non</a:t>
            </a:r>
            <a:r>
              <a:rPr lang="en-US" altLang="zh-CN" sz="1600">
                <a:solidFill>
                  <a:srgbClr val="000000"/>
                </a:solidFill>
                <a:ea typeface="宋体" charset="-122"/>
              </a:rPr>
              <a:t>-</a:t>
            </a:r>
            <a:r>
              <a:rPr lang="en-US" altLang="en-US" sz="1600">
                <a:solidFill>
                  <a:srgbClr val="000000"/>
                </a:solidFill>
                <a:ea typeface=""/>
              </a:rPr>
              <a:t>adaptive.</a:t>
            </a:r>
          </a:p>
        </p:txBody>
      </p:sp>
      <p:grpSp>
        <p:nvGrpSpPr>
          <p:cNvPr id="12" name="Group 60"/>
          <p:cNvGrpSpPr>
            <a:grpSpLocks/>
          </p:cNvGrpSpPr>
          <p:nvPr/>
        </p:nvGrpSpPr>
        <p:grpSpPr bwMode="auto">
          <a:xfrm>
            <a:off x="7016750" y="1719263"/>
            <a:ext cx="1944688" cy="1817688"/>
            <a:chOff x="4420" y="1083"/>
            <a:chExt cx="1225" cy="1145"/>
          </a:xfrm>
        </p:grpSpPr>
        <p:sp>
          <p:nvSpPr>
            <p:cNvPr id="39097" name="Freeform 61"/>
            <p:cNvSpPr>
              <a:spLocks/>
            </p:cNvSpPr>
            <p:nvPr/>
          </p:nvSpPr>
          <p:spPr bwMode="auto">
            <a:xfrm>
              <a:off x="4420" y="1083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098" name="Freeform 62"/>
            <p:cNvSpPr>
              <a:spLocks/>
            </p:cNvSpPr>
            <p:nvPr/>
          </p:nvSpPr>
          <p:spPr bwMode="auto">
            <a:xfrm>
              <a:off x="4672" y="1296"/>
              <a:ext cx="246" cy="132"/>
            </a:xfrm>
            <a:custGeom>
              <a:avLst/>
              <a:gdLst>
                <a:gd name="T0" fmla="*/ 0 w 342"/>
                <a:gd name="T1" fmla="*/ 2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39099" name="Group 63"/>
            <p:cNvGrpSpPr>
              <a:grpSpLocks/>
            </p:cNvGrpSpPr>
            <p:nvPr/>
          </p:nvGrpSpPr>
          <p:grpSpPr bwMode="auto">
            <a:xfrm>
              <a:off x="4865" y="1100"/>
              <a:ext cx="316" cy="195"/>
              <a:chOff x="1747" y="3194"/>
              <a:chExt cx="316" cy="195"/>
            </a:xfrm>
          </p:grpSpPr>
          <p:sp>
            <p:nvSpPr>
              <p:cNvPr id="39145" name="Oval 64"/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146" name="Line 65"/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47" name="Line 66"/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48" name="Rectangle 67"/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149" name="Oval 68"/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150" name="Group 69"/>
              <p:cNvGrpSpPr>
                <a:grpSpLocks/>
              </p:cNvGrpSpPr>
              <p:nvPr/>
            </p:nvGrpSpPr>
            <p:grpSpPr bwMode="auto">
              <a:xfrm>
                <a:off x="1797" y="3194"/>
                <a:ext cx="198" cy="194"/>
                <a:chOff x="2958" y="2429"/>
                <a:chExt cx="201" cy="194"/>
              </a:xfrm>
            </p:grpSpPr>
            <p:sp>
              <p:nvSpPr>
                <p:cNvPr id="39151" name="Rectangle 7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52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2958" y="2429"/>
                  <a:ext cx="201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D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9100" name="Group 72"/>
            <p:cNvGrpSpPr>
              <a:grpSpLocks/>
            </p:cNvGrpSpPr>
            <p:nvPr/>
          </p:nvGrpSpPr>
          <p:grpSpPr bwMode="auto">
            <a:xfrm>
              <a:off x="4457" y="1355"/>
              <a:ext cx="316" cy="201"/>
              <a:chOff x="2221" y="3575"/>
              <a:chExt cx="316" cy="201"/>
            </a:xfrm>
          </p:grpSpPr>
          <p:sp>
            <p:nvSpPr>
              <p:cNvPr id="39137" name="Oval 73"/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138" name="Line 74"/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39" name="Line 75"/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40" name="Rectangle 76"/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141" name="Oval 77"/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142" name="Group 78"/>
              <p:cNvGrpSpPr>
                <a:grpSpLocks/>
              </p:cNvGrpSpPr>
              <p:nvPr/>
            </p:nvGrpSpPr>
            <p:grpSpPr bwMode="auto">
              <a:xfrm>
                <a:off x="2286" y="3575"/>
                <a:ext cx="199" cy="194"/>
                <a:chOff x="2958" y="2429"/>
                <a:chExt cx="202" cy="194"/>
              </a:xfrm>
            </p:grpSpPr>
            <p:sp>
              <p:nvSpPr>
                <p:cNvPr id="39143" name="Rectangle 79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44" name="Text Box 80"/>
                <p:cNvSpPr txBox="1">
                  <a:spLocks noChangeArrowheads="1"/>
                </p:cNvSpPr>
                <p:nvPr/>
              </p:nvSpPr>
              <p:spPr bwMode="auto">
                <a:xfrm>
                  <a:off x="2958" y="2429"/>
                  <a:ext cx="202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A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9101" name="Group 81"/>
            <p:cNvGrpSpPr>
              <a:grpSpLocks/>
            </p:cNvGrpSpPr>
            <p:nvPr/>
          </p:nvGrpSpPr>
          <p:grpSpPr bwMode="auto">
            <a:xfrm>
              <a:off x="4857" y="1646"/>
              <a:ext cx="315" cy="194"/>
              <a:chOff x="2903" y="2888"/>
              <a:chExt cx="315" cy="194"/>
            </a:xfrm>
          </p:grpSpPr>
          <p:grpSp>
            <p:nvGrpSpPr>
              <p:cNvPr id="39128" name="Group 82"/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9132" name="Oval 83"/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33" name="Line 84"/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134" name="Line 85"/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135" name="Rectangle 86"/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9136" name="Oval 87"/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</p:grpSp>
          <p:grpSp>
            <p:nvGrpSpPr>
              <p:cNvPr id="39129" name="Group 88"/>
              <p:cNvGrpSpPr>
                <a:grpSpLocks/>
              </p:cNvGrpSpPr>
              <p:nvPr/>
            </p:nvGrpSpPr>
            <p:grpSpPr bwMode="auto">
              <a:xfrm>
                <a:off x="2969" y="2888"/>
                <a:ext cx="188" cy="194"/>
                <a:chOff x="2965" y="2429"/>
                <a:chExt cx="191" cy="194"/>
              </a:xfrm>
            </p:grpSpPr>
            <p:sp>
              <p:nvSpPr>
                <p:cNvPr id="39130" name="Rectangle 89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31" name="Text Box 90"/>
                <p:cNvSpPr txBox="1">
                  <a:spLocks noChangeArrowheads="1"/>
                </p:cNvSpPr>
                <p:nvPr/>
              </p:nvSpPr>
              <p:spPr bwMode="auto">
                <a:xfrm>
                  <a:off x="2965" y="2429"/>
                  <a:ext cx="191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B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9102" name="Group 91"/>
            <p:cNvGrpSpPr>
              <a:grpSpLocks/>
            </p:cNvGrpSpPr>
            <p:nvPr/>
          </p:nvGrpSpPr>
          <p:grpSpPr bwMode="auto">
            <a:xfrm>
              <a:off x="5269" y="1364"/>
              <a:ext cx="316" cy="198"/>
              <a:chOff x="2217" y="2888"/>
              <a:chExt cx="316" cy="198"/>
            </a:xfrm>
          </p:grpSpPr>
          <p:sp>
            <p:nvSpPr>
              <p:cNvPr id="39120" name="Oval 92"/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121" name="Line 93"/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22" name="Line 94"/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23" name="Rectangle 95"/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124" name="Oval 96"/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125" name="Group 97"/>
              <p:cNvGrpSpPr>
                <a:grpSpLocks/>
              </p:cNvGrpSpPr>
              <p:nvPr/>
            </p:nvGrpSpPr>
            <p:grpSpPr bwMode="auto">
              <a:xfrm>
                <a:off x="2283" y="2888"/>
                <a:ext cx="184" cy="194"/>
                <a:chOff x="2965" y="2429"/>
                <a:chExt cx="187" cy="194"/>
              </a:xfrm>
            </p:grpSpPr>
            <p:sp>
              <p:nvSpPr>
                <p:cNvPr id="39126" name="Rectangle 98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27" name="Text Box 99"/>
                <p:cNvSpPr txBox="1">
                  <a:spLocks noChangeArrowheads="1"/>
                </p:cNvSpPr>
                <p:nvPr/>
              </p:nvSpPr>
              <p:spPr bwMode="auto">
                <a:xfrm>
                  <a:off x="2965" y="2429"/>
                  <a:ext cx="187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C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sp>
          <p:nvSpPr>
            <p:cNvPr id="39103" name="Text Box 100"/>
            <p:cNvSpPr txBox="1">
              <a:spLocks noChangeArrowheads="1"/>
            </p:cNvSpPr>
            <p:nvPr/>
          </p:nvSpPr>
          <p:spPr bwMode="auto">
            <a:xfrm>
              <a:off x="4741" y="1298"/>
              <a:ext cx="3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2+e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04" name="Freeform 101"/>
            <p:cNvSpPr>
              <a:spLocks/>
            </p:cNvSpPr>
            <p:nvPr/>
          </p:nvSpPr>
          <p:spPr bwMode="auto">
            <a:xfrm flipH="1">
              <a:off x="5118" y="1289"/>
              <a:ext cx="213" cy="129"/>
            </a:xfrm>
            <a:custGeom>
              <a:avLst/>
              <a:gdLst>
                <a:gd name="T0" fmla="*/ 0 w 342"/>
                <a:gd name="T1" fmla="*/ 1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05" name="Freeform 102"/>
            <p:cNvSpPr>
              <a:spLocks/>
            </p:cNvSpPr>
            <p:nvPr/>
          </p:nvSpPr>
          <p:spPr bwMode="auto">
            <a:xfrm flipH="1" flipV="1">
              <a:off x="5113" y="1557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06" name="Freeform 103"/>
            <p:cNvSpPr>
              <a:spLocks/>
            </p:cNvSpPr>
            <p:nvPr/>
          </p:nvSpPr>
          <p:spPr bwMode="auto">
            <a:xfrm flipV="1">
              <a:off x="4711" y="1551"/>
              <a:ext cx="204" cy="156"/>
            </a:xfrm>
            <a:custGeom>
              <a:avLst/>
              <a:gdLst>
                <a:gd name="T0" fmla="*/ 0 w 342"/>
                <a:gd name="T1" fmla="*/ 19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07" name="Text Box 104"/>
            <p:cNvSpPr txBox="1">
              <a:spLocks noChangeArrowheads="1"/>
            </p:cNvSpPr>
            <p:nvPr/>
          </p:nvSpPr>
          <p:spPr bwMode="auto">
            <a:xfrm>
              <a:off x="5185" y="1167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08" name="Text Box 105"/>
            <p:cNvSpPr txBox="1">
              <a:spLocks noChangeArrowheads="1"/>
            </p:cNvSpPr>
            <p:nvPr/>
          </p:nvSpPr>
          <p:spPr bwMode="auto">
            <a:xfrm>
              <a:off x="5190" y="1553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09" name="Text Box 106"/>
            <p:cNvSpPr txBox="1">
              <a:spLocks noChangeArrowheads="1"/>
            </p:cNvSpPr>
            <p:nvPr/>
          </p:nvSpPr>
          <p:spPr bwMode="auto">
            <a:xfrm>
              <a:off x="4641" y="1568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10" name="Freeform 107"/>
            <p:cNvSpPr>
              <a:spLocks/>
            </p:cNvSpPr>
            <p:nvPr/>
          </p:nvSpPr>
          <p:spPr bwMode="auto">
            <a:xfrm flipH="1" flipV="1">
              <a:off x="5053" y="1530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11" name="Freeform 108"/>
            <p:cNvSpPr>
              <a:spLocks/>
            </p:cNvSpPr>
            <p:nvPr/>
          </p:nvSpPr>
          <p:spPr bwMode="auto">
            <a:xfrm flipH="1">
              <a:off x="4768" y="1536"/>
              <a:ext cx="192" cy="138"/>
            </a:xfrm>
            <a:custGeom>
              <a:avLst/>
              <a:gdLst>
                <a:gd name="T0" fmla="*/ 0 w 342"/>
                <a:gd name="T1" fmla="*/ 4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12" name="Text Box 109"/>
            <p:cNvSpPr txBox="1">
              <a:spLocks noChangeArrowheads="1"/>
            </p:cNvSpPr>
            <p:nvPr/>
          </p:nvSpPr>
          <p:spPr bwMode="auto">
            <a:xfrm>
              <a:off x="4795" y="1424"/>
              <a:ext cx="30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1+e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13" name="Text Box 110"/>
            <p:cNvSpPr txBox="1">
              <a:spLocks noChangeArrowheads="1"/>
            </p:cNvSpPr>
            <p:nvPr/>
          </p:nvSpPr>
          <p:spPr bwMode="auto">
            <a:xfrm>
              <a:off x="5048" y="1418"/>
              <a:ext cx="17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FF00"/>
                  </a:solidFill>
                  <a:ea typeface=""/>
                </a:rPr>
                <a:t>1</a:t>
              </a:r>
              <a:endParaRPr lang="en-US" altLang="en-US" sz="1600">
                <a:solidFill>
                  <a:srgbClr val="00FF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14" name="Text Box 111"/>
            <p:cNvSpPr txBox="1">
              <a:spLocks noChangeArrowheads="1"/>
            </p:cNvSpPr>
            <p:nvPr/>
          </p:nvSpPr>
          <p:spPr bwMode="auto">
            <a:xfrm>
              <a:off x="4923" y="2015"/>
              <a:ext cx="30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CC99"/>
                  </a:solidFill>
                  <a:ea typeface=""/>
                </a:rPr>
                <a:t>t=1</a:t>
              </a:r>
              <a:endParaRPr lang="en-US" altLang="en-US" sz="1800">
                <a:solidFill>
                  <a:srgbClr val="00CC99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15" name="Line 112"/>
            <p:cNvSpPr>
              <a:spLocks noChangeShapeType="1"/>
            </p:cNvSpPr>
            <p:nvPr/>
          </p:nvSpPr>
          <p:spPr bwMode="auto">
            <a:xfrm flipV="1">
              <a:off x="5020" y="1851"/>
              <a:ext cx="0" cy="15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16" name="Line 113"/>
            <p:cNvSpPr>
              <a:spLocks noChangeShapeType="1"/>
            </p:cNvSpPr>
            <p:nvPr/>
          </p:nvSpPr>
          <p:spPr bwMode="auto">
            <a:xfrm flipV="1">
              <a:off x="4600" y="1563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17" name="Line 114"/>
            <p:cNvSpPr>
              <a:spLocks noChangeShapeType="1"/>
            </p:cNvSpPr>
            <p:nvPr/>
          </p:nvSpPr>
          <p:spPr bwMode="auto">
            <a:xfrm flipV="1">
              <a:off x="5440" y="1566"/>
              <a:ext cx="0" cy="15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18" name="Freeform 115"/>
            <p:cNvSpPr>
              <a:spLocks/>
            </p:cNvSpPr>
            <p:nvPr/>
          </p:nvSpPr>
          <p:spPr bwMode="auto">
            <a:xfrm flipH="1" flipV="1">
              <a:off x="4620" y="1260"/>
              <a:ext cx="232" cy="131"/>
            </a:xfrm>
            <a:custGeom>
              <a:avLst/>
              <a:gdLst>
                <a:gd name="T0" fmla="*/ 0 w 342"/>
                <a:gd name="T1" fmla="*/ 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19" name="Text Box 116"/>
            <p:cNvSpPr txBox="1">
              <a:spLocks noChangeArrowheads="1"/>
            </p:cNvSpPr>
            <p:nvPr/>
          </p:nvSpPr>
          <p:spPr bwMode="auto">
            <a:xfrm>
              <a:off x="4637" y="1155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22" name="Group 117"/>
          <p:cNvGrpSpPr>
            <a:grpSpLocks/>
          </p:cNvGrpSpPr>
          <p:nvPr/>
        </p:nvGrpSpPr>
        <p:grpSpPr bwMode="auto">
          <a:xfrm>
            <a:off x="4689477" y="1395413"/>
            <a:ext cx="4314826" cy="2316163"/>
            <a:chOff x="2954" y="879"/>
            <a:chExt cx="2718" cy="1459"/>
          </a:xfrm>
        </p:grpSpPr>
        <p:sp>
          <p:nvSpPr>
            <p:cNvPr id="39034" name="Text Box 118"/>
            <p:cNvSpPr txBox="1">
              <a:spLocks noChangeArrowheads="1"/>
            </p:cNvSpPr>
            <p:nvPr/>
          </p:nvSpPr>
          <p:spPr bwMode="auto">
            <a:xfrm>
              <a:off x="2954" y="879"/>
              <a:ext cx="27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Link costs reflect current traffic intensity</a:t>
              </a:r>
            </a:p>
          </p:txBody>
        </p:sp>
        <p:grpSp>
          <p:nvGrpSpPr>
            <p:cNvPr id="39035" name="Group 119"/>
            <p:cNvGrpSpPr>
              <a:grpSpLocks/>
            </p:cNvGrpSpPr>
            <p:nvPr/>
          </p:nvGrpSpPr>
          <p:grpSpPr bwMode="auto">
            <a:xfrm>
              <a:off x="3011" y="1061"/>
              <a:ext cx="1267" cy="1277"/>
              <a:chOff x="3011" y="1061"/>
              <a:chExt cx="1267" cy="1277"/>
            </a:xfrm>
          </p:grpSpPr>
          <p:sp>
            <p:nvSpPr>
              <p:cNvPr id="39036" name="Freeform 120"/>
              <p:cNvSpPr>
                <a:spLocks/>
              </p:cNvSpPr>
              <p:nvPr/>
            </p:nvSpPr>
            <p:spPr bwMode="auto">
              <a:xfrm>
                <a:off x="3036" y="1061"/>
                <a:ext cx="1242" cy="854"/>
              </a:xfrm>
              <a:custGeom>
                <a:avLst/>
                <a:gdLst>
                  <a:gd name="T0" fmla="*/ 1 w 1242"/>
                  <a:gd name="T1" fmla="*/ 381 h 854"/>
                  <a:gd name="T2" fmla="*/ 169 w 1242"/>
                  <a:gd name="T3" fmla="*/ 162 h 854"/>
                  <a:gd name="T4" fmla="*/ 487 w 1242"/>
                  <a:gd name="T5" fmla="*/ 18 h 854"/>
                  <a:gd name="T6" fmla="*/ 823 w 1242"/>
                  <a:gd name="T7" fmla="*/ 30 h 854"/>
                  <a:gd name="T8" fmla="*/ 1183 w 1242"/>
                  <a:gd name="T9" fmla="*/ 261 h 854"/>
                  <a:gd name="T10" fmla="*/ 1177 w 1242"/>
                  <a:gd name="T11" fmla="*/ 609 h 854"/>
                  <a:gd name="T12" fmla="*/ 928 w 1242"/>
                  <a:gd name="T13" fmla="*/ 780 h 854"/>
                  <a:gd name="T14" fmla="*/ 448 w 1242"/>
                  <a:gd name="T15" fmla="*/ 837 h 854"/>
                  <a:gd name="T16" fmla="*/ 178 w 1242"/>
                  <a:gd name="T17" fmla="*/ 675 h 854"/>
                  <a:gd name="T18" fmla="*/ 1 w 1242"/>
                  <a:gd name="T19" fmla="*/ 381 h 8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42"/>
                  <a:gd name="T31" fmla="*/ 0 h 854"/>
                  <a:gd name="T32" fmla="*/ 1242 w 1242"/>
                  <a:gd name="T33" fmla="*/ 854 h 85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42" h="854">
                    <a:moveTo>
                      <a:pt x="1" y="381"/>
                    </a:moveTo>
                    <a:cubicBezTo>
                      <a:pt x="0" y="296"/>
                      <a:pt x="88" y="222"/>
                      <a:pt x="169" y="162"/>
                    </a:cubicBezTo>
                    <a:cubicBezTo>
                      <a:pt x="250" y="102"/>
                      <a:pt x="378" y="40"/>
                      <a:pt x="487" y="18"/>
                    </a:cubicBezTo>
                    <a:cubicBezTo>
                      <a:pt x="616" y="6"/>
                      <a:pt x="685" y="0"/>
                      <a:pt x="823" y="30"/>
                    </a:cubicBezTo>
                    <a:cubicBezTo>
                      <a:pt x="961" y="60"/>
                      <a:pt x="1121" y="165"/>
                      <a:pt x="1183" y="261"/>
                    </a:cubicBezTo>
                    <a:cubicBezTo>
                      <a:pt x="1242" y="357"/>
                      <a:pt x="1219" y="523"/>
                      <a:pt x="1177" y="609"/>
                    </a:cubicBezTo>
                    <a:cubicBezTo>
                      <a:pt x="1135" y="695"/>
                      <a:pt x="1049" y="742"/>
                      <a:pt x="928" y="780"/>
                    </a:cubicBezTo>
                    <a:cubicBezTo>
                      <a:pt x="807" y="818"/>
                      <a:pt x="573" y="854"/>
                      <a:pt x="448" y="837"/>
                    </a:cubicBezTo>
                    <a:cubicBezTo>
                      <a:pt x="323" y="820"/>
                      <a:pt x="252" y="751"/>
                      <a:pt x="178" y="675"/>
                    </a:cubicBezTo>
                    <a:cubicBezTo>
                      <a:pt x="104" y="599"/>
                      <a:pt x="2" y="466"/>
                      <a:pt x="1" y="381"/>
                    </a:cubicBezTo>
                    <a:close/>
                  </a:path>
                </a:pathLst>
              </a:cu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37" name="Freeform 121"/>
              <p:cNvSpPr>
                <a:spLocks/>
              </p:cNvSpPr>
              <p:nvPr/>
            </p:nvSpPr>
            <p:spPr bwMode="auto">
              <a:xfrm>
                <a:off x="3289" y="1274"/>
                <a:ext cx="246" cy="132"/>
              </a:xfrm>
              <a:custGeom>
                <a:avLst/>
                <a:gdLst>
                  <a:gd name="T0" fmla="*/ 0 w 342"/>
                  <a:gd name="T1" fmla="*/ 2 h 186"/>
                  <a:gd name="T2" fmla="*/ 4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grpSp>
            <p:nvGrpSpPr>
              <p:cNvPr id="39038" name="Group 122"/>
              <p:cNvGrpSpPr>
                <a:grpSpLocks/>
              </p:cNvGrpSpPr>
              <p:nvPr/>
            </p:nvGrpSpPr>
            <p:grpSpPr bwMode="auto">
              <a:xfrm>
                <a:off x="3482" y="1078"/>
                <a:ext cx="316" cy="195"/>
                <a:chOff x="1747" y="3194"/>
                <a:chExt cx="316" cy="195"/>
              </a:xfrm>
            </p:grpSpPr>
            <p:sp>
              <p:nvSpPr>
                <p:cNvPr id="39089" name="Oval 123"/>
                <p:cNvSpPr>
                  <a:spLocks noChangeArrowheads="1"/>
                </p:cNvSpPr>
                <p:nvPr/>
              </p:nvSpPr>
              <p:spPr bwMode="auto">
                <a:xfrm>
                  <a:off x="1750" y="3308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90" name="Line 124"/>
                <p:cNvSpPr>
                  <a:spLocks noChangeShapeType="1"/>
                </p:cNvSpPr>
                <p:nvPr/>
              </p:nvSpPr>
              <p:spPr bwMode="auto">
                <a:xfrm>
                  <a:off x="1750" y="3301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91" name="Line 125"/>
                <p:cNvSpPr>
                  <a:spLocks noChangeShapeType="1"/>
                </p:cNvSpPr>
                <p:nvPr/>
              </p:nvSpPr>
              <p:spPr bwMode="auto">
                <a:xfrm>
                  <a:off x="2063" y="3301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92" name="Rectangle 126"/>
                <p:cNvSpPr>
                  <a:spLocks noChangeArrowheads="1"/>
                </p:cNvSpPr>
                <p:nvPr/>
              </p:nvSpPr>
              <p:spPr bwMode="auto">
                <a:xfrm>
                  <a:off x="1750" y="3301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9093" name="Oval 127"/>
                <p:cNvSpPr>
                  <a:spLocks noChangeArrowheads="1"/>
                </p:cNvSpPr>
                <p:nvPr/>
              </p:nvSpPr>
              <p:spPr bwMode="auto">
                <a:xfrm>
                  <a:off x="1747" y="3242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grpSp>
              <p:nvGrpSpPr>
                <p:cNvPr id="39094" name="Group 128"/>
                <p:cNvGrpSpPr>
                  <a:grpSpLocks/>
                </p:cNvGrpSpPr>
                <p:nvPr/>
              </p:nvGrpSpPr>
              <p:grpSpPr bwMode="auto">
                <a:xfrm>
                  <a:off x="1797" y="3194"/>
                  <a:ext cx="198" cy="194"/>
                  <a:chOff x="2958" y="2429"/>
                  <a:chExt cx="201" cy="194"/>
                </a:xfrm>
              </p:grpSpPr>
              <p:sp>
                <p:nvSpPr>
                  <p:cNvPr id="39095" name="Rectangle 129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endParaRPr lang="en-US" altLang="en-US" sz="1600">
                      <a:solidFill>
                        <a:srgbClr val="000000"/>
                      </a:solidFill>
                      <a:ea typeface=""/>
                    </a:endParaRPr>
                  </a:p>
                </p:txBody>
              </p:sp>
              <p:sp>
                <p:nvSpPr>
                  <p:cNvPr id="39096" name="Text Box 1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8" y="2429"/>
                    <a:ext cx="201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pPr algn="ctr"/>
                    <a:r>
                      <a:rPr lang="en-US" altLang="en-US" sz="1400">
                        <a:solidFill>
                          <a:srgbClr val="000000"/>
                        </a:solidFill>
                        <a:ea typeface=""/>
                      </a:rPr>
                      <a:t>D</a:t>
                    </a:r>
                    <a:endParaRPr lang="en-US" altLang="en-US" sz="1600">
                      <a:solidFill>
                        <a:srgbClr val="000000"/>
                      </a:solidFill>
                      <a:latin typeface="Times New Roman" charset="0"/>
                      <a:ea typeface=""/>
                    </a:endParaRPr>
                  </a:p>
                </p:txBody>
              </p:sp>
            </p:grpSp>
          </p:grpSp>
          <p:grpSp>
            <p:nvGrpSpPr>
              <p:cNvPr id="39039" name="Group 131"/>
              <p:cNvGrpSpPr>
                <a:grpSpLocks/>
              </p:cNvGrpSpPr>
              <p:nvPr/>
            </p:nvGrpSpPr>
            <p:grpSpPr bwMode="auto">
              <a:xfrm>
                <a:off x="3074" y="1333"/>
                <a:ext cx="316" cy="201"/>
                <a:chOff x="2221" y="3575"/>
                <a:chExt cx="316" cy="201"/>
              </a:xfrm>
            </p:grpSpPr>
            <p:sp>
              <p:nvSpPr>
                <p:cNvPr id="39081" name="Oval 132"/>
                <p:cNvSpPr>
                  <a:spLocks noChangeArrowheads="1"/>
                </p:cNvSpPr>
                <p:nvPr/>
              </p:nvSpPr>
              <p:spPr bwMode="auto">
                <a:xfrm>
                  <a:off x="2224" y="3695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82" name="Line 133"/>
                <p:cNvSpPr>
                  <a:spLocks noChangeShapeType="1"/>
                </p:cNvSpPr>
                <p:nvPr/>
              </p:nvSpPr>
              <p:spPr bwMode="auto">
                <a:xfrm>
                  <a:off x="2224" y="368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83" name="Line 134"/>
                <p:cNvSpPr>
                  <a:spLocks noChangeShapeType="1"/>
                </p:cNvSpPr>
                <p:nvPr/>
              </p:nvSpPr>
              <p:spPr bwMode="auto">
                <a:xfrm>
                  <a:off x="2537" y="368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84" name="Rectangle 135"/>
                <p:cNvSpPr>
                  <a:spLocks noChangeArrowheads="1"/>
                </p:cNvSpPr>
                <p:nvPr/>
              </p:nvSpPr>
              <p:spPr bwMode="auto">
                <a:xfrm>
                  <a:off x="2224" y="3688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9085" name="Oval 136"/>
                <p:cNvSpPr>
                  <a:spLocks noChangeArrowheads="1"/>
                </p:cNvSpPr>
                <p:nvPr/>
              </p:nvSpPr>
              <p:spPr bwMode="auto">
                <a:xfrm>
                  <a:off x="2221" y="3629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grpSp>
              <p:nvGrpSpPr>
                <p:cNvPr id="39086" name="Group 137"/>
                <p:cNvGrpSpPr>
                  <a:grpSpLocks/>
                </p:cNvGrpSpPr>
                <p:nvPr/>
              </p:nvGrpSpPr>
              <p:grpSpPr bwMode="auto">
                <a:xfrm>
                  <a:off x="2286" y="3575"/>
                  <a:ext cx="199" cy="194"/>
                  <a:chOff x="2958" y="2429"/>
                  <a:chExt cx="202" cy="194"/>
                </a:xfrm>
              </p:grpSpPr>
              <p:sp>
                <p:nvSpPr>
                  <p:cNvPr id="39087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endParaRPr lang="en-US" altLang="en-US" sz="1600">
                      <a:solidFill>
                        <a:srgbClr val="000000"/>
                      </a:solidFill>
                      <a:ea typeface=""/>
                    </a:endParaRPr>
                  </a:p>
                </p:txBody>
              </p:sp>
              <p:sp>
                <p:nvSpPr>
                  <p:cNvPr id="39088" name="Text Box 1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8" y="2429"/>
                    <a:ext cx="202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pPr algn="ctr"/>
                    <a:r>
                      <a:rPr lang="en-US" altLang="en-US" sz="1400">
                        <a:solidFill>
                          <a:srgbClr val="000000"/>
                        </a:solidFill>
                        <a:ea typeface=""/>
                      </a:rPr>
                      <a:t>A</a:t>
                    </a:r>
                    <a:endParaRPr lang="en-US" altLang="en-US" sz="1600">
                      <a:solidFill>
                        <a:srgbClr val="000000"/>
                      </a:solidFill>
                      <a:latin typeface="Times New Roman" charset="0"/>
                      <a:ea typeface=""/>
                    </a:endParaRPr>
                  </a:p>
                </p:txBody>
              </p:sp>
            </p:grpSp>
          </p:grpSp>
          <p:grpSp>
            <p:nvGrpSpPr>
              <p:cNvPr id="39040" name="Group 140"/>
              <p:cNvGrpSpPr>
                <a:grpSpLocks/>
              </p:cNvGrpSpPr>
              <p:nvPr/>
            </p:nvGrpSpPr>
            <p:grpSpPr bwMode="auto">
              <a:xfrm>
                <a:off x="3474" y="1624"/>
                <a:ext cx="315" cy="194"/>
                <a:chOff x="2903" y="2888"/>
                <a:chExt cx="315" cy="194"/>
              </a:xfrm>
            </p:grpSpPr>
            <p:grpSp>
              <p:nvGrpSpPr>
                <p:cNvPr id="39072" name="Group 141"/>
                <p:cNvGrpSpPr>
                  <a:grpSpLocks/>
                </p:cNvGrpSpPr>
                <p:nvPr/>
              </p:nvGrpSpPr>
              <p:grpSpPr bwMode="auto">
                <a:xfrm>
                  <a:off x="2903" y="2938"/>
                  <a:ext cx="315" cy="144"/>
                  <a:chOff x="2903" y="2938"/>
                  <a:chExt cx="315" cy="144"/>
                </a:xfrm>
              </p:grpSpPr>
              <p:sp>
                <p:nvSpPr>
                  <p:cNvPr id="39076" name="Oval 142"/>
                  <p:cNvSpPr>
                    <a:spLocks noChangeArrowheads="1"/>
                  </p:cNvSpPr>
                  <p:nvPr/>
                </p:nvSpPr>
                <p:spPr bwMode="auto">
                  <a:xfrm>
                    <a:off x="2903" y="3001"/>
                    <a:ext cx="312" cy="81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endParaRPr lang="en-US" altLang="en-US" sz="1600">
                      <a:solidFill>
                        <a:srgbClr val="000000"/>
                      </a:solidFill>
                      <a:ea typeface=""/>
                    </a:endParaRPr>
                  </a:p>
                </p:txBody>
              </p:sp>
              <p:sp>
                <p:nvSpPr>
                  <p:cNvPr id="39077" name="Line 143"/>
                  <p:cNvSpPr>
                    <a:spLocks noChangeShapeType="1"/>
                  </p:cNvSpPr>
                  <p:nvPr/>
                </p:nvSpPr>
                <p:spPr bwMode="auto">
                  <a:xfrm>
                    <a:off x="2903" y="2994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200">
                      <a:solidFill>
                        <a:srgbClr val="000000"/>
                      </a:solidFill>
                      <a:latin typeface="Comic Sans MS" charset="0"/>
                      <a:ea typeface=""/>
                    </a:endParaRPr>
                  </a:p>
                </p:txBody>
              </p:sp>
              <p:sp>
                <p:nvSpPr>
                  <p:cNvPr id="39078" name="Line 144"/>
                  <p:cNvSpPr>
                    <a:spLocks noChangeShapeType="1"/>
                  </p:cNvSpPr>
                  <p:nvPr/>
                </p:nvSpPr>
                <p:spPr bwMode="auto">
                  <a:xfrm>
                    <a:off x="3215" y="2994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200">
                      <a:solidFill>
                        <a:srgbClr val="000000"/>
                      </a:solidFill>
                      <a:latin typeface="Comic Sans MS" charset="0"/>
                      <a:ea typeface=""/>
                    </a:endParaRPr>
                  </a:p>
                </p:txBody>
              </p:sp>
              <p:sp>
                <p:nvSpPr>
                  <p:cNvPr id="39079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2903" y="2994"/>
                    <a:ext cx="309" cy="49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pPr algn="ctr"/>
                    <a:endParaRPr lang="en-US" altLang="en-US" sz="1600">
                      <a:solidFill>
                        <a:srgbClr val="000000"/>
                      </a:solidFill>
                      <a:latin typeface="Times New Roman" charset="0"/>
                      <a:ea typeface=""/>
                    </a:endParaRPr>
                  </a:p>
                </p:txBody>
              </p:sp>
              <p:sp>
                <p:nvSpPr>
                  <p:cNvPr id="39080" name="Oval 146"/>
                  <p:cNvSpPr>
                    <a:spLocks noChangeArrowheads="1"/>
                  </p:cNvSpPr>
                  <p:nvPr/>
                </p:nvSpPr>
                <p:spPr bwMode="auto">
                  <a:xfrm>
                    <a:off x="2906" y="2938"/>
                    <a:ext cx="312" cy="95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endParaRPr lang="en-US" altLang="en-US" sz="1600">
                      <a:solidFill>
                        <a:srgbClr val="000000"/>
                      </a:solidFill>
                      <a:ea typeface=""/>
                    </a:endParaRPr>
                  </a:p>
                </p:txBody>
              </p:sp>
            </p:grpSp>
            <p:grpSp>
              <p:nvGrpSpPr>
                <p:cNvPr id="39073" name="Group 147"/>
                <p:cNvGrpSpPr>
                  <a:grpSpLocks/>
                </p:cNvGrpSpPr>
                <p:nvPr/>
              </p:nvGrpSpPr>
              <p:grpSpPr bwMode="auto">
                <a:xfrm>
                  <a:off x="2969" y="2888"/>
                  <a:ext cx="188" cy="194"/>
                  <a:chOff x="2965" y="2429"/>
                  <a:chExt cx="191" cy="194"/>
                </a:xfrm>
              </p:grpSpPr>
              <p:sp>
                <p:nvSpPr>
                  <p:cNvPr id="39074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endParaRPr lang="en-US" altLang="en-US" sz="1600">
                      <a:solidFill>
                        <a:srgbClr val="000000"/>
                      </a:solidFill>
                      <a:ea typeface=""/>
                    </a:endParaRPr>
                  </a:p>
                </p:txBody>
              </p:sp>
              <p:sp>
                <p:nvSpPr>
                  <p:cNvPr id="39075" name="Text Box 1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65" y="2429"/>
                    <a:ext cx="191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pPr algn="ctr"/>
                    <a:r>
                      <a:rPr lang="en-US" altLang="en-US" sz="1400">
                        <a:solidFill>
                          <a:srgbClr val="000000"/>
                        </a:solidFill>
                        <a:ea typeface=""/>
                      </a:rPr>
                      <a:t>B</a:t>
                    </a:r>
                    <a:endParaRPr lang="en-US" altLang="en-US" sz="1600">
                      <a:solidFill>
                        <a:srgbClr val="000000"/>
                      </a:solidFill>
                      <a:latin typeface="Times New Roman" charset="0"/>
                      <a:ea typeface=""/>
                    </a:endParaRPr>
                  </a:p>
                </p:txBody>
              </p:sp>
            </p:grpSp>
          </p:grpSp>
          <p:grpSp>
            <p:nvGrpSpPr>
              <p:cNvPr id="39041" name="Group 150"/>
              <p:cNvGrpSpPr>
                <a:grpSpLocks/>
              </p:cNvGrpSpPr>
              <p:nvPr/>
            </p:nvGrpSpPr>
            <p:grpSpPr bwMode="auto">
              <a:xfrm>
                <a:off x="3886" y="1342"/>
                <a:ext cx="316" cy="198"/>
                <a:chOff x="2217" y="2888"/>
                <a:chExt cx="316" cy="198"/>
              </a:xfrm>
            </p:grpSpPr>
            <p:sp>
              <p:nvSpPr>
                <p:cNvPr id="39064" name="Oval 151"/>
                <p:cNvSpPr>
                  <a:spLocks noChangeArrowheads="1"/>
                </p:cNvSpPr>
                <p:nvPr/>
              </p:nvSpPr>
              <p:spPr bwMode="auto">
                <a:xfrm>
                  <a:off x="2220" y="3005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65" name="Line 152"/>
                <p:cNvSpPr>
                  <a:spLocks noChangeShapeType="1"/>
                </p:cNvSpPr>
                <p:nvPr/>
              </p:nvSpPr>
              <p:spPr bwMode="auto">
                <a:xfrm>
                  <a:off x="2220" y="29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66" name="Line 153"/>
                <p:cNvSpPr>
                  <a:spLocks noChangeShapeType="1"/>
                </p:cNvSpPr>
                <p:nvPr/>
              </p:nvSpPr>
              <p:spPr bwMode="auto">
                <a:xfrm>
                  <a:off x="2533" y="29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67" name="Rectangle 154"/>
                <p:cNvSpPr>
                  <a:spLocks noChangeArrowheads="1"/>
                </p:cNvSpPr>
                <p:nvPr/>
              </p:nvSpPr>
              <p:spPr bwMode="auto">
                <a:xfrm>
                  <a:off x="2220" y="2998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9068" name="Oval 155"/>
                <p:cNvSpPr>
                  <a:spLocks noChangeArrowheads="1"/>
                </p:cNvSpPr>
                <p:nvPr/>
              </p:nvSpPr>
              <p:spPr bwMode="auto">
                <a:xfrm>
                  <a:off x="2217" y="2939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grpSp>
              <p:nvGrpSpPr>
                <p:cNvPr id="39069" name="Group 156"/>
                <p:cNvGrpSpPr>
                  <a:grpSpLocks/>
                </p:cNvGrpSpPr>
                <p:nvPr/>
              </p:nvGrpSpPr>
              <p:grpSpPr bwMode="auto">
                <a:xfrm>
                  <a:off x="2283" y="2888"/>
                  <a:ext cx="184" cy="194"/>
                  <a:chOff x="2965" y="2429"/>
                  <a:chExt cx="187" cy="194"/>
                </a:xfrm>
              </p:grpSpPr>
              <p:sp>
                <p:nvSpPr>
                  <p:cNvPr id="3907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endParaRPr lang="en-US" altLang="en-US" sz="1600">
                      <a:solidFill>
                        <a:srgbClr val="000000"/>
                      </a:solidFill>
                      <a:ea typeface=""/>
                    </a:endParaRPr>
                  </a:p>
                </p:txBody>
              </p:sp>
              <p:sp>
                <p:nvSpPr>
                  <p:cNvPr id="39071" name="Text Box 1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65" y="2429"/>
                    <a:ext cx="187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pPr algn="ctr"/>
                    <a:r>
                      <a:rPr lang="en-US" altLang="en-US" sz="1400">
                        <a:solidFill>
                          <a:srgbClr val="000000"/>
                        </a:solidFill>
                        <a:ea typeface=""/>
                      </a:rPr>
                      <a:t>C</a:t>
                    </a:r>
                    <a:endParaRPr lang="en-US" altLang="en-US" sz="1600">
                      <a:solidFill>
                        <a:srgbClr val="000000"/>
                      </a:solidFill>
                      <a:latin typeface="Times New Roman" charset="0"/>
                      <a:ea typeface=""/>
                    </a:endParaRPr>
                  </a:p>
                </p:txBody>
              </p:sp>
            </p:grpSp>
          </p:grpSp>
          <p:sp>
            <p:nvSpPr>
              <p:cNvPr id="39042" name="Text Box 159"/>
              <p:cNvSpPr txBox="1">
                <a:spLocks noChangeArrowheads="1"/>
              </p:cNvSpPr>
              <p:nvPr/>
            </p:nvSpPr>
            <p:spPr bwMode="auto">
              <a:xfrm>
                <a:off x="3366" y="1262"/>
                <a:ext cx="17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1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43" name="Freeform 160"/>
              <p:cNvSpPr>
                <a:spLocks/>
              </p:cNvSpPr>
              <p:nvPr/>
            </p:nvSpPr>
            <p:spPr bwMode="auto">
              <a:xfrm flipH="1">
                <a:off x="3721" y="1274"/>
                <a:ext cx="213" cy="129"/>
              </a:xfrm>
              <a:custGeom>
                <a:avLst/>
                <a:gdLst>
                  <a:gd name="T0" fmla="*/ 0 w 342"/>
                  <a:gd name="T1" fmla="*/ 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rgbClr val="00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44" name="Freeform 161"/>
              <p:cNvSpPr>
                <a:spLocks/>
              </p:cNvSpPr>
              <p:nvPr/>
            </p:nvSpPr>
            <p:spPr bwMode="auto">
              <a:xfrm flipH="1" flipV="1">
                <a:off x="3730" y="1535"/>
                <a:ext cx="198" cy="144"/>
              </a:xfrm>
              <a:custGeom>
                <a:avLst/>
                <a:gdLst>
                  <a:gd name="T0" fmla="*/ 0 w 342"/>
                  <a:gd name="T1" fmla="*/ 7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45" name="Freeform 162"/>
              <p:cNvSpPr>
                <a:spLocks/>
              </p:cNvSpPr>
              <p:nvPr/>
            </p:nvSpPr>
            <p:spPr bwMode="auto">
              <a:xfrm flipV="1">
                <a:off x="3328" y="1529"/>
                <a:ext cx="204" cy="156"/>
              </a:xfrm>
              <a:custGeom>
                <a:avLst/>
                <a:gdLst>
                  <a:gd name="T0" fmla="*/ 0 w 342"/>
                  <a:gd name="T1" fmla="*/ 19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46" name="Text Box 163"/>
              <p:cNvSpPr txBox="1">
                <a:spLocks noChangeArrowheads="1"/>
              </p:cNvSpPr>
              <p:nvPr/>
            </p:nvSpPr>
            <p:spPr bwMode="auto">
              <a:xfrm>
                <a:off x="3616" y="1254"/>
                <a:ext cx="30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1+e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47" name="Text Box 164"/>
              <p:cNvSpPr txBox="1">
                <a:spLocks noChangeArrowheads="1"/>
              </p:cNvSpPr>
              <p:nvPr/>
            </p:nvSpPr>
            <p:spPr bwMode="auto">
              <a:xfrm>
                <a:off x="3810" y="1531"/>
                <a:ext cx="18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e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48" name="Text Box 165"/>
              <p:cNvSpPr txBox="1">
                <a:spLocks noChangeArrowheads="1"/>
              </p:cNvSpPr>
              <p:nvPr/>
            </p:nvSpPr>
            <p:spPr bwMode="auto">
              <a:xfrm>
                <a:off x="3258" y="1546"/>
                <a:ext cx="19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0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49" name="Line 166"/>
              <p:cNvSpPr>
                <a:spLocks noChangeShapeType="1"/>
              </p:cNvSpPr>
              <p:nvPr/>
            </p:nvSpPr>
            <p:spPr bwMode="auto">
              <a:xfrm flipV="1">
                <a:off x="3625" y="1823"/>
                <a:ext cx="0" cy="252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50" name="Text Box 167"/>
              <p:cNvSpPr txBox="1">
                <a:spLocks noChangeArrowheads="1"/>
              </p:cNvSpPr>
              <p:nvPr/>
            </p:nvSpPr>
            <p:spPr bwMode="auto">
              <a:xfrm>
                <a:off x="3474" y="1957"/>
                <a:ext cx="18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3333CC"/>
                    </a:solidFill>
                    <a:ea typeface=""/>
                  </a:rPr>
                  <a:t>e</a:t>
                </a:r>
                <a:endParaRPr lang="en-US" altLang="en-US" sz="1600">
                  <a:solidFill>
                    <a:srgbClr val="3333CC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51" name="Line 168"/>
              <p:cNvSpPr>
                <a:spLocks noChangeShapeType="1"/>
              </p:cNvSpPr>
              <p:nvPr/>
            </p:nvSpPr>
            <p:spPr bwMode="auto">
              <a:xfrm flipH="1" flipV="1">
                <a:off x="3109" y="1529"/>
                <a:ext cx="3" cy="213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52" name="Text Box 169"/>
              <p:cNvSpPr txBox="1">
                <a:spLocks noChangeArrowheads="1"/>
              </p:cNvSpPr>
              <p:nvPr/>
            </p:nvSpPr>
            <p:spPr bwMode="auto">
              <a:xfrm>
                <a:off x="3011" y="1714"/>
                <a:ext cx="17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FF0000"/>
                    </a:solidFill>
                    <a:ea typeface=""/>
                  </a:rPr>
                  <a:t>1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53" name="Line 170"/>
              <p:cNvSpPr>
                <a:spLocks noChangeShapeType="1"/>
              </p:cNvSpPr>
              <p:nvPr/>
            </p:nvSpPr>
            <p:spPr bwMode="auto">
              <a:xfrm flipV="1">
                <a:off x="4066" y="1550"/>
                <a:ext cx="0" cy="270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54" name="Text Box 171"/>
              <p:cNvSpPr txBox="1">
                <a:spLocks noChangeArrowheads="1"/>
              </p:cNvSpPr>
              <p:nvPr/>
            </p:nvSpPr>
            <p:spPr bwMode="auto">
              <a:xfrm>
                <a:off x="3977" y="1780"/>
                <a:ext cx="17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FF00"/>
                    </a:solidFill>
                    <a:ea typeface=""/>
                  </a:rPr>
                  <a:t>1</a:t>
                </a:r>
                <a:endParaRPr lang="en-US" altLang="en-US" sz="1600">
                  <a:solidFill>
                    <a:srgbClr val="00FF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55" name="Freeform 172"/>
              <p:cNvSpPr>
                <a:spLocks/>
              </p:cNvSpPr>
              <p:nvPr/>
            </p:nvSpPr>
            <p:spPr bwMode="auto">
              <a:xfrm flipH="1" flipV="1">
                <a:off x="3670" y="1508"/>
                <a:ext cx="198" cy="144"/>
              </a:xfrm>
              <a:custGeom>
                <a:avLst/>
                <a:gdLst>
                  <a:gd name="T0" fmla="*/ 0 w 342"/>
                  <a:gd name="T1" fmla="*/ 7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56" name="Freeform 173"/>
              <p:cNvSpPr>
                <a:spLocks/>
              </p:cNvSpPr>
              <p:nvPr/>
            </p:nvSpPr>
            <p:spPr bwMode="auto">
              <a:xfrm flipH="1">
                <a:off x="3385" y="1514"/>
                <a:ext cx="192" cy="138"/>
              </a:xfrm>
              <a:custGeom>
                <a:avLst/>
                <a:gdLst>
                  <a:gd name="T0" fmla="*/ 0 w 342"/>
                  <a:gd name="T1" fmla="*/ 4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57" name="Text Box 174"/>
              <p:cNvSpPr txBox="1">
                <a:spLocks noChangeArrowheads="1"/>
              </p:cNvSpPr>
              <p:nvPr/>
            </p:nvSpPr>
            <p:spPr bwMode="auto">
              <a:xfrm>
                <a:off x="3438" y="1408"/>
                <a:ext cx="19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0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58" name="Text Box 175"/>
              <p:cNvSpPr txBox="1">
                <a:spLocks noChangeArrowheads="1"/>
              </p:cNvSpPr>
              <p:nvPr/>
            </p:nvSpPr>
            <p:spPr bwMode="auto">
              <a:xfrm>
                <a:off x="3654" y="1396"/>
                <a:ext cx="19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0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59" name="Text Box 176"/>
              <p:cNvSpPr txBox="1">
                <a:spLocks noChangeArrowheads="1"/>
              </p:cNvSpPr>
              <p:nvPr/>
            </p:nvSpPr>
            <p:spPr bwMode="auto">
              <a:xfrm>
                <a:off x="3497" y="2125"/>
                <a:ext cx="321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CC99"/>
                    </a:solidFill>
                    <a:ea typeface=""/>
                  </a:rPr>
                  <a:t>t=0</a:t>
                </a:r>
                <a:endParaRPr lang="en-US" altLang="en-US" sz="1800">
                  <a:solidFill>
                    <a:srgbClr val="00CC99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60" name="Freeform 177"/>
              <p:cNvSpPr>
                <a:spLocks/>
              </p:cNvSpPr>
              <p:nvPr/>
            </p:nvSpPr>
            <p:spPr bwMode="auto">
              <a:xfrm flipV="1">
                <a:off x="3811" y="1241"/>
                <a:ext cx="204" cy="128"/>
              </a:xfrm>
              <a:custGeom>
                <a:avLst/>
                <a:gdLst>
                  <a:gd name="T0" fmla="*/ 0 w 342"/>
                  <a:gd name="T1" fmla="*/ 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61" name="Text Box 178"/>
              <p:cNvSpPr txBox="1">
                <a:spLocks noChangeArrowheads="1"/>
              </p:cNvSpPr>
              <p:nvPr/>
            </p:nvSpPr>
            <p:spPr bwMode="auto">
              <a:xfrm>
                <a:off x="3228" y="1122"/>
                <a:ext cx="19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0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62" name="Freeform 179"/>
              <p:cNvSpPr>
                <a:spLocks/>
              </p:cNvSpPr>
              <p:nvPr/>
            </p:nvSpPr>
            <p:spPr bwMode="auto">
              <a:xfrm flipH="1" flipV="1">
                <a:off x="3225" y="1240"/>
                <a:ext cx="232" cy="131"/>
              </a:xfrm>
              <a:custGeom>
                <a:avLst/>
                <a:gdLst>
                  <a:gd name="T0" fmla="*/ 0 w 342"/>
                  <a:gd name="T1" fmla="*/ 2 h 186"/>
                  <a:gd name="T2" fmla="*/ 2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63" name="Text Box 180"/>
              <p:cNvSpPr txBox="1">
                <a:spLocks noChangeArrowheads="1"/>
              </p:cNvSpPr>
              <p:nvPr/>
            </p:nvSpPr>
            <p:spPr bwMode="auto">
              <a:xfrm>
                <a:off x="3824" y="1148"/>
                <a:ext cx="19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0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</p:grpSp>
      <p:grpSp>
        <p:nvGrpSpPr>
          <p:cNvPr id="39010" name="Group 181"/>
          <p:cNvGrpSpPr>
            <a:grpSpLocks/>
          </p:cNvGrpSpPr>
          <p:nvPr/>
        </p:nvGrpSpPr>
        <p:grpSpPr bwMode="auto">
          <a:xfrm>
            <a:off x="4908550" y="3692526"/>
            <a:ext cx="1944688" cy="1779588"/>
            <a:chOff x="3092" y="2326"/>
            <a:chExt cx="1225" cy="1121"/>
          </a:xfrm>
        </p:grpSpPr>
        <p:sp>
          <p:nvSpPr>
            <p:cNvPr id="38978" name="Freeform 182"/>
            <p:cNvSpPr>
              <a:spLocks/>
            </p:cNvSpPr>
            <p:nvPr/>
          </p:nvSpPr>
          <p:spPr bwMode="auto">
            <a:xfrm>
              <a:off x="3092" y="2326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79" name="Freeform 183"/>
            <p:cNvSpPr>
              <a:spLocks/>
            </p:cNvSpPr>
            <p:nvPr/>
          </p:nvSpPr>
          <p:spPr bwMode="auto">
            <a:xfrm>
              <a:off x="3344" y="2539"/>
              <a:ext cx="246" cy="132"/>
            </a:xfrm>
            <a:custGeom>
              <a:avLst/>
              <a:gdLst>
                <a:gd name="T0" fmla="*/ 0 w 342"/>
                <a:gd name="T1" fmla="*/ 2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38980" name="Group 184"/>
            <p:cNvGrpSpPr>
              <a:grpSpLocks/>
            </p:cNvGrpSpPr>
            <p:nvPr/>
          </p:nvGrpSpPr>
          <p:grpSpPr bwMode="auto">
            <a:xfrm>
              <a:off x="3537" y="2343"/>
              <a:ext cx="316" cy="195"/>
              <a:chOff x="1747" y="3194"/>
              <a:chExt cx="316" cy="195"/>
            </a:xfrm>
          </p:grpSpPr>
          <p:sp>
            <p:nvSpPr>
              <p:cNvPr id="39026" name="Oval 185"/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027" name="Line 186"/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28" name="Line 187"/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29" name="Rectangle 188"/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30" name="Oval 189"/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031" name="Group 190"/>
              <p:cNvGrpSpPr>
                <a:grpSpLocks/>
              </p:cNvGrpSpPr>
              <p:nvPr/>
            </p:nvGrpSpPr>
            <p:grpSpPr bwMode="auto">
              <a:xfrm>
                <a:off x="1797" y="3194"/>
                <a:ext cx="198" cy="194"/>
                <a:chOff x="2958" y="2429"/>
                <a:chExt cx="201" cy="194"/>
              </a:xfrm>
            </p:grpSpPr>
            <p:sp>
              <p:nvSpPr>
                <p:cNvPr id="39032" name="Rectangle 191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33" name="Text Box 192"/>
                <p:cNvSpPr txBox="1">
                  <a:spLocks noChangeArrowheads="1"/>
                </p:cNvSpPr>
                <p:nvPr/>
              </p:nvSpPr>
              <p:spPr bwMode="auto">
                <a:xfrm>
                  <a:off x="2958" y="2429"/>
                  <a:ext cx="201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D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8981" name="Group 193"/>
            <p:cNvGrpSpPr>
              <a:grpSpLocks/>
            </p:cNvGrpSpPr>
            <p:nvPr/>
          </p:nvGrpSpPr>
          <p:grpSpPr bwMode="auto">
            <a:xfrm>
              <a:off x="3129" y="2598"/>
              <a:ext cx="316" cy="201"/>
              <a:chOff x="2221" y="3575"/>
              <a:chExt cx="316" cy="201"/>
            </a:xfrm>
          </p:grpSpPr>
          <p:sp>
            <p:nvSpPr>
              <p:cNvPr id="39018" name="Oval 194"/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019" name="Line 195"/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20" name="Line 196"/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21" name="Rectangle 197"/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22" name="Oval 198"/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023" name="Group 199"/>
              <p:cNvGrpSpPr>
                <a:grpSpLocks/>
              </p:cNvGrpSpPr>
              <p:nvPr/>
            </p:nvGrpSpPr>
            <p:grpSpPr bwMode="auto">
              <a:xfrm>
                <a:off x="2286" y="3575"/>
                <a:ext cx="199" cy="194"/>
                <a:chOff x="2958" y="2429"/>
                <a:chExt cx="202" cy="194"/>
              </a:xfrm>
            </p:grpSpPr>
            <p:sp>
              <p:nvSpPr>
                <p:cNvPr id="39024" name="Rectangle 20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25" name="Text Box 201"/>
                <p:cNvSpPr txBox="1">
                  <a:spLocks noChangeArrowheads="1"/>
                </p:cNvSpPr>
                <p:nvPr/>
              </p:nvSpPr>
              <p:spPr bwMode="auto">
                <a:xfrm>
                  <a:off x="2958" y="2429"/>
                  <a:ext cx="202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A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8982" name="Group 202"/>
            <p:cNvGrpSpPr>
              <a:grpSpLocks/>
            </p:cNvGrpSpPr>
            <p:nvPr/>
          </p:nvGrpSpPr>
          <p:grpSpPr bwMode="auto">
            <a:xfrm>
              <a:off x="3529" y="2889"/>
              <a:ext cx="315" cy="194"/>
              <a:chOff x="2903" y="2888"/>
              <a:chExt cx="315" cy="194"/>
            </a:xfrm>
          </p:grpSpPr>
          <p:grpSp>
            <p:nvGrpSpPr>
              <p:cNvPr id="39009" name="Group 203"/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9013" name="Oval 204"/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14" name="Line 205"/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15" name="Line 206"/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16" name="Rectangle 207"/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9017" name="Oval 208"/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</p:grpSp>
          <p:grpSp>
            <p:nvGrpSpPr>
              <p:cNvPr id="3" name="Group 209"/>
              <p:cNvGrpSpPr>
                <a:grpSpLocks/>
              </p:cNvGrpSpPr>
              <p:nvPr/>
            </p:nvGrpSpPr>
            <p:grpSpPr bwMode="auto">
              <a:xfrm>
                <a:off x="2969" y="2888"/>
                <a:ext cx="188" cy="194"/>
                <a:chOff x="2965" y="2429"/>
                <a:chExt cx="191" cy="194"/>
              </a:xfrm>
            </p:grpSpPr>
            <p:sp>
              <p:nvSpPr>
                <p:cNvPr id="39011" name="Rectangle 21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12" name="Text Box 211"/>
                <p:cNvSpPr txBox="1">
                  <a:spLocks noChangeArrowheads="1"/>
                </p:cNvSpPr>
                <p:nvPr/>
              </p:nvSpPr>
              <p:spPr bwMode="auto">
                <a:xfrm>
                  <a:off x="2965" y="2429"/>
                  <a:ext cx="191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B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8983" name="Group 212"/>
            <p:cNvGrpSpPr>
              <a:grpSpLocks/>
            </p:cNvGrpSpPr>
            <p:nvPr/>
          </p:nvGrpSpPr>
          <p:grpSpPr bwMode="auto">
            <a:xfrm>
              <a:off x="3941" y="2607"/>
              <a:ext cx="316" cy="198"/>
              <a:chOff x="2217" y="2888"/>
              <a:chExt cx="316" cy="198"/>
            </a:xfrm>
          </p:grpSpPr>
          <p:sp>
            <p:nvSpPr>
              <p:cNvPr id="39001" name="Oval 213"/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002" name="Line 214"/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03" name="Line 215"/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04" name="Rectangle 216"/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05" name="Oval 217"/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006" name="Group 218"/>
              <p:cNvGrpSpPr>
                <a:grpSpLocks/>
              </p:cNvGrpSpPr>
              <p:nvPr/>
            </p:nvGrpSpPr>
            <p:grpSpPr bwMode="auto">
              <a:xfrm>
                <a:off x="2283" y="2888"/>
                <a:ext cx="184" cy="194"/>
                <a:chOff x="2965" y="2429"/>
                <a:chExt cx="187" cy="194"/>
              </a:xfrm>
            </p:grpSpPr>
            <p:sp>
              <p:nvSpPr>
                <p:cNvPr id="39007" name="Rectangle 219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08" name="Text Box 220"/>
                <p:cNvSpPr txBox="1">
                  <a:spLocks noChangeArrowheads="1"/>
                </p:cNvSpPr>
                <p:nvPr/>
              </p:nvSpPr>
              <p:spPr bwMode="auto">
                <a:xfrm>
                  <a:off x="2965" y="2429"/>
                  <a:ext cx="187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C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sp>
          <p:nvSpPr>
            <p:cNvPr id="38984" name="Text Box 221"/>
            <p:cNvSpPr txBox="1">
              <a:spLocks noChangeArrowheads="1"/>
            </p:cNvSpPr>
            <p:nvPr/>
          </p:nvSpPr>
          <p:spPr bwMode="auto">
            <a:xfrm>
              <a:off x="3397" y="2526"/>
              <a:ext cx="3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2+e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85" name="Freeform 222"/>
            <p:cNvSpPr>
              <a:spLocks/>
            </p:cNvSpPr>
            <p:nvPr/>
          </p:nvSpPr>
          <p:spPr bwMode="auto">
            <a:xfrm flipH="1">
              <a:off x="3776" y="2539"/>
              <a:ext cx="213" cy="129"/>
            </a:xfrm>
            <a:custGeom>
              <a:avLst/>
              <a:gdLst>
                <a:gd name="T0" fmla="*/ 0 w 342"/>
                <a:gd name="T1" fmla="*/ 1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86" name="Freeform 223"/>
            <p:cNvSpPr>
              <a:spLocks/>
            </p:cNvSpPr>
            <p:nvPr/>
          </p:nvSpPr>
          <p:spPr bwMode="auto">
            <a:xfrm flipH="1" flipV="1">
              <a:off x="3785" y="2800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87" name="Freeform 224"/>
            <p:cNvSpPr>
              <a:spLocks/>
            </p:cNvSpPr>
            <p:nvPr/>
          </p:nvSpPr>
          <p:spPr bwMode="auto">
            <a:xfrm flipV="1">
              <a:off x="3383" y="2794"/>
              <a:ext cx="204" cy="156"/>
            </a:xfrm>
            <a:custGeom>
              <a:avLst/>
              <a:gdLst>
                <a:gd name="T0" fmla="*/ 0 w 342"/>
                <a:gd name="T1" fmla="*/ 19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88" name="Text Box 225"/>
            <p:cNvSpPr txBox="1">
              <a:spLocks noChangeArrowheads="1"/>
            </p:cNvSpPr>
            <p:nvPr/>
          </p:nvSpPr>
          <p:spPr bwMode="auto">
            <a:xfrm>
              <a:off x="3855" y="2437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89" name="Text Box 226"/>
            <p:cNvSpPr txBox="1">
              <a:spLocks noChangeArrowheads="1"/>
            </p:cNvSpPr>
            <p:nvPr/>
          </p:nvSpPr>
          <p:spPr bwMode="auto">
            <a:xfrm>
              <a:off x="3865" y="2796"/>
              <a:ext cx="18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90" name="Text Box 227"/>
            <p:cNvSpPr txBox="1">
              <a:spLocks noChangeArrowheads="1"/>
            </p:cNvSpPr>
            <p:nvPr/>
          </p:nvSpPr>
          <p:spPr bwMode="auto">
            <a:xfrm>
              <a:off x="3313" y="2811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91" name="Freeform 228"/>
            <p:cNvSpPr>
              <a:spLocks/>
            </p:cNvSpPr>
            <p:nvPr/>
          </p:nvSpPr>
          <p:spPr bwMode="auto">
            <a:xfrm flipH="1" flipV="1">
              <a:off x="3725" y="2773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92" name="Freeform 229"/>
            <p:cNvSpPr>
              <a:spLocks/>
            </p:cNvSpPr>
            <p:nvPr/>
          </p:nvSpPr>
          <p:spPr bwMode="auto">
            <a:xfrm flipH="1">
              <a:off x="3440" y="2779"/>
              <a:ext cx="192" cy="138"/>
            </a:xfrm>
            <a:custGeom>
              <a:avLst/>
              <a:gdLst>
                <a:gd name="T0" fmla="*/ 0 w 342"/>
                <a:gd name="T1" fmla="*/ 4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93" name="Text Box 230"/>
            <p:cNvSpPr txBox="1">
              <a:spLocks noChangeArrowheads="1"/>
            </p:cNvSpPr>
            <p:nvPr/>
          </p:nvSpPr>
          <p:spPr bwMode="auto">
            <a:xfrm>
              <a:off x="3467" y="2667"/>
              <a:ext cx="30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1+e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94" name="Text Box 231"/>
            <p:cNvSpPr txBox="1">
              <a:spLocks noChangeArrowheads="1"/>
            </p:cNvSpPr>
            <p:nvPr/>
          </p:nvSpPr>
          <p:spPr bwMode="auto">
            <a:xfrm>
              <a:off x="3720" y="2661"/>
              <a:ext cx="17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95" name="Text Box 232"/>
            <p:cNvSpPr txBox="1">
              <a:spLocks noChangeArrowheads="1"/>
            </p:cNvSpPr>
            <p:nvPr/>
          </p:nvSpPr>
          <p:spPr bwMode="auto">
            <a:xfrm>
              <a:off x="3435" y="3234"/>
              <a:ext cx="3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CC99"/>
                  </a:solidFill>
                  <a:ea typeface=""/>
                </a:rPr>
                <a:t>t=3</a:t>
              </a:r>
              <a:endParaRPr lang="en-US" altLang="en-US" sz="1800">
                <a:solidFill>
                  <a:srgbClr val="00CC99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96" name="Line 233"/>
            <p:cNvSpPr>
              <a:spLocks noChangeShapeType="1"/>
            </p:cNvSpPr>
            <p:nvPr/>
          </p:nvSpPr>
          <p:spPr bwMode="auto">
            <a:xfrm flipV="1">
              <a:off x="3290" y="2806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97" name="Line 234"/>
            <p:cNvSpPr>
              <a:spLocks noChangeShapeType="1"/>
            </p:cNvSpPr>
            <p:nvPr/>
          </p:nvSpPr>
          <p:spPr bwMode="auto">
            <a:xfrm flipV="1">
              <a:off x="3701" y="3088"/>
              <a:ext cx="0" cy="15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98" name="Line 235"/>
            <p:cNvSpPr>
              <a:spLocks noChangeShapeType="1"/>
            </p:cNvSpPr>
            <p:nvPr/>
          </p:nvSpPr>
          <p:spPr bwMode="auto">
            <a:xfrm flipV="1">
              <a:off x="4112" y="2812"/>
              <a:ext cx="0" cy="15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99" name="Text Box 236"/>
            <p:cNvSpPr txBox="1">
              <a:spLocks noChangeArrowheads="1"/>
            </p:cNvSpPr>
            <p:nvPr/>
          </p:nvSpPr>
          <p:spPr bwMode="auto">
            <a:xfrm>
              <a:off x="3283" y="2397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000" name="Freeform 237"/>
            <p:cNvSpPr>
              <a:spLocks/>
            </p:cNvSpPr>
            <p:nvPr/>
          </p:nvSpPr>
          <p:spPr bwMode="auto">
            <a:xfrm flipH="1" flipV="1">
              <a:off x="3300" y="2514"/>
              <a:ext cx="232" cy="131"/>
            </a:xfrm>
            <a:custGeom>
              <a:avLst/>
              <a:gdLst>
                <a:gd name="T0" fmla="*/ 0 w 342"/>
                <a:gd name="T1" fmla="*/ 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grpSp>
        <p:nvGrpSpPr>
          <p:cNvPr id="38922" name="Group 181"/>
          <p:cNvGrpSpPr>
            <a:grpSpLocks/>
          </p:cNvGrpSpPr>
          <p:nvPr/>
        </p:nvGrpSpPr>
        <p:grpSpPr bwMode="auto">
          <a:xfrm>
            <a:off x="1016000" y="3054350"/>
            <a:ext cx="2982913" cy="2271713"/>
            <a:chOff x="3092" y="2326"/>
            <a:chExt cx="1225" cy="918"/>
          </a:xfrm>
        </p:grpSpPr>
        <p:sp>
          <p:nvSpPr>
            <p:cNvPr id="38933" name="Freeform 182"/>
            <p:cNvSpPr>
              <a:spLocks/>
            </p:cNvSpPr>
            <p:nvPr/>
          </p:nvSpPr>
          <p:spPr bwMode="auto">
            <a:xfrm>
              <a:off x="3092" y="2326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38934" name="Group 184"/>
            <p:cNvGrpSpPr>
              <a:grpSpLocks/>
            </p:cNvGrpSpPr>
            <p:nvPr/>
          </p:nvGrpSpPr>
          <p:grpSpPr bwMode="auto">
            <a:xfrm>
              <a:off x="3537" y="2362"/>
              <a:ext cx="316" cy="176"/>
              <a:chOff x="1747" y="3213"/>
              <a:chExt cx="316" cy="176"/>
            </a:xfrm>
          </p:grpSpPr>
          <p:sp>
            <p:nvSpPr>
              <p:cNvPr id="38970" name="Oval 185"/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8971" name="Line 186"/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8972" name="Line 187"/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8973" name="Rectangle 188"/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8974" name="Oval 189"/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8975" name="Group 190"/>
              <p:cNvGrpSpPr>
                <a:grpSpLocks/>
              </p:cNvGrpSpPr>
              <p:nvPr/>
            </p:nvGrpSpPr>
            <p:grpSpPr bwMode="auto">
              <a:xfrm>
                <a:off x="1829" y="3213"/>
                <a:ext cx="164" cy="174"/>
                <a:chOff x="2982" y="2448"/>
                <a:chExt cx="166" cy="174"/>
              </a:xfrm>
            </p:grpSpPr>
            <p:sp>
              <p:nvSpPr>
                <p:cNvPr id="38976" name="Rectangle 191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8977" name="Text Box 192"/>
                <p:cNvSpPr txBox="1">
                  <a:spLocks noChangeArrowheads="1"/>
                </p:cNvSpPr>
                <p:nvPr/>
              </p:nvSpPr>
              <p:spPr bwMode="auto">
                <a:xfrm>
                  <a:off x="2995" y="2448"/>
                  <a:ext cx="153" cy="1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000000"/>
                      </a:solidFill>
                      <a:ea typeface=""/>
                    </a:rPr>
                    <a:t>D</a:t>
                  </a:r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8935" name="Group 193"/>
            <p:cNvGrpSpPr>
              <a:grpSpLocks/>
            </p:cNvGrpSpPr>
            <p:nvPr/>
          </p:nvGrpSpPr>
          <p:grpSpPr bwMode="auto">
            <a:xfrm>
              <a:off x="3129" y="2629"/>
              <a:ext cx="316" cy="170"/>
              <a:chOff x="2221" y="3606"/>
              <a:chExt cx="316" cy="170"/>
            </a:xfrm>
          </p:grpSpPr>
          <p:sp>
            <p:nvSpPr>
              <p:cNvPr id="38962" name="Oval 194"/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8963" name="Line 195"/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8964" name="Line 196"/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8965" name="Rectangle 197"/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8966" name="Oval 198"/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8967" name="Group 199"/>
              <p:cNvGrpSpPr>
                <a:grpSpLocks/>
              </p:cNvGrpSpPr>
              <p:nvPr/>
            </p:nvGrpSpPr>
            <p:grpSpPr bwMode="auto">
              <a:xfrm>
                <a:off x="2300" y="3606"/>
                <a:ext cx="158" cy="162"/>
                <a:chOff x="2966" y="2460"/>
                <a:chExt cx="160" cy="162"/>
              </a:xfrm>
            </p:grpSpPr>
            <p:sp>
              <p:nvSpPr>
                <p:cNvPr id="38968" name="Rectangle 20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8969" name="Text Box 201"/>
                <p:cNvSpPr txBox="1">
                  <a:spLocks noChangeArrowheads="1"/>
                </p:cNvSpPr>
                <p:nvPr/>
              </p:nvSpPr>
              <p:spPr bwMode="auto">
                <a:xfrm>
                  <a:off x="2966" y="2460"/>
                  <a:ext cx="155" cy="1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000000"/>
                      </a:solidFill>
                      <a:ea typeface=""/>
                    </a:rPr>
                    <a:t>A</a:t>
                  </a:r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8936" name="Group 202"/>
            <p:cNvGrpSpPr>
              <a:grpSpLocks/>
            </p:cNvGrpSpPr>
            <p:nvPr/>
          </p:nvGrpSpPr>
          <p:grpSpPr bwMode="auto">
            <a:xfrm>
              <a:off x="3529" y="2908"/>
              <a:ext cx="315" cy="175"/>
              <a:chOff x="2903" y="2907"/>
              <a:chExt cx="315" cy="175"/>
            </a:xfrm>
          </p:grpSpPr>
          <p:grpSp>
            <p:nvGrpSpPr>
              <p:cNvPr id="38953" name="Group 203"/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8957" name="Oval 204"/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8958" name="Line 205"/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8959" name="Line 206"/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8960" name="Rectangle 207"/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8961" name="Oval 208"/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  <a:ea typeface=""/>
                  </a:endParaRPr>
                </a:p>
              </p:txBody>
            </p:sp>
          </p:grpSp>
          <p:grpSp>
            <p:nvGrpSpPr>
              <p:cNvPr id="38954" name="Group 209"/>
              <p:cNvGrpSpPr>
                <a:grpSpLocks/>
              </p:cNvGrpSpPr>
              <p:nvPr/>
            </p:nvGrpSpPr>
            <p:grpSpPr bwMode="auto">
              <a:xfrm>
                <a:off x="2992" y="2907"/>
                <a:ext cx="145" cy="174"/>
                <a:chOff x="2982" y="2448"/>
                <a:chExt cx="147" cy="174"/>
              </a:xfrm>
            </p:grpSpPr>
            <p:sp>
              <p:nvSpPr>
                <p:cNvPr id="38955" name="Rectangle 21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8956" name="Text Box 211"/>
                <p:cNvSpPr txBox="1">
                  <a:spLocks noChangeArrowheads="1"/>
                </p:cNvSpPr>
                <p:nvPr/>
              </p:nvSpPr>
              <p:spPr bwMode="auto">
                <a:xfrm>
                  <a:off x="2985" y="2448"/>
                  <a:ext cx="144" cy="1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000000"/>
                      </a:solidFill>
                      <a:ea typeface=""/>
                    </a:rPr>
                    <a:t>B</a:t>
                  </a:r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8937" name="Group 212"/>
            <p:cNvGrpSpPr>
              <a:grpSpLocks/>
            </p:cNvGrpSpPr>
            <p:nvPr/>
          </p:nvGrpSpPr>
          <p:grpSpPr bwMode="auto">
            <a:xfrm>
              <a:off x="3941" y="2626"/>
              <a:ext cx="316" cy="179"/>
              <a:chOff x="2217" y="2907"/>
              <a:chExt cx="316" cy="179"/>
            </a:xfrm>
          </p:grpSpPr>
          <p:sp>
            <p:nvSpPr>
              <p:cNvPr id="38945" name="Oval 213"/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8946" name="Line 214"/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8947" name="Line 215"/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8948" name="Rectangle 216"/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8949" name="Oval 217"/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8950" name="Group 218"/>
              <p:cNvGrpSpPr>
                <a:grpSpLocks/>
              </p:cNvGrpSpPr>
              <p:nvPr/>
            </p:nvGrpSpPr>
            <p:grpSpPr bwMode="auto">
              <a:xfrm>
                <a:off x="2306" y="2907"/>
                <a:ext cx="144" cy="174"/>
                <a:chOff x="2982" y="2448"/>
                <a:chExt cx="146" cy="174"/>
              </a:xfrm>
            </p:grpSpPr>
            <p:sp>
              <p:nvSpPr>
                <p:cNvPr id="38951" name="Rectangle 219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8952" name="Text Box 220"/>
                <p:cNvSpPr txBox="1">
                  <a:spLocks noChangeArrowheads="1"/>
                </p:cNvSpPr>
                <p:nvPr/>
              </p:nvSpPr>
              <p:spPr bwMode="auto">
                <a:xfrm>
                  <a:off x="2987" y="2448"/>
                  <a:ext cx="141" cy="1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000000"/>
                      </a:solidFill>
                      <a:ea typeface=""/>
                    </a:rPr>
                    <a:t>C</a:t>
                  </a:r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sp>
          <p:nvSpPr>
            <p:cNvPr id="38938" name="Freeform 222"/>
            <p:cNvSpPr>
              <a:spLocks/>
            </p:cNvSpPr>
            <p:nvPr/>
          </p:nvSpPr>
          <p:spPr bwMode="auto">
            <a:xfrm flipH="1">
              <a:off x="3776" y="2539"/>
              <a:ext cx="213" cy="129"/>
            </a:xfrm>
            <a:custGeom>
              <a:avLst/>
              <a:gdLst>
                <a:gd name="T0" fmla="*/ 0 w 342"/>
                <a:gd name="T1" fmla="*/ 1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39" name="Freeform 223"/>
            <p:cNvSpPr>
              <a:spLocks/>
            </p:cNvSpPr>
            <p:nvPr/>
          </p:nvSpPr>
          <p:spPr bwMode="auto">
            <a:xfrm flipH="1" flipV="1">
              <a:off x="3810" y="2819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40" name="Freeform 224"/>
            <p:cNvSpPr>
              <a:spLocks/>
            </p:cNvSpPr>
            <p:nvPr/>
          </p:nvSpPr>
          <p:spPr bwMode="auto">
            <a:xfrm flipV="1">
              <a:off x="3383" y="2794"/>
              <a:ext cx="204" cy="156"/>
            </a:xfrm>
            <a:custGeom>
              <a:avLst/>
              <a:gdLst>
                <a:gd name="T0" fmla="*/ 0 w 342"/>
                <a:gd name="T1" fmla="*/ 19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41" name="Line 233"/>
            <p:cNvSpPr>
              <a:spLocks noChangeShapeType="1"/>
            </p:cNvSpPr>
            <p:nvPr/>
          </p:nvSpPr>
          <p:spPr bwMode="auto">
            <a:xfrm flipV="1">
              <a:off x="3290" y="2806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42" name="Line 234"/>
            <p:cNvSpPr>
              <a:spLocks noChangeShapeType="1"/>
            </p:cNvSpPr>
            <p:nvPr/>
          </p:nvSpPr>
          <p:spPr bwMode="auto">
            <a:xfrm flipV="1">
              <a:off x="3701" y="3088"/>
              <a:ext cx="0" cy="15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43" name="Line 235"/>
            <p:cNvSpPr>
              <a:spLocks noChangeShapeType="1"/>
            </p:cNvSpPr>
            <p:nvPr/>
          </p:nvSpPr>
          <p:spPr bwMode="auto">
            <a:xfrm flipV="1">
              <a:off x="4112" y="2812"/>
              <a:ext cx="0" cy="15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44" name="Freeform 237"/>
            <p:cNvSpPr>
              <a:spLocks/>
            </p:cNvSpPr>
            <p:nvPr/>
          </p:nvSpPr>
          <p:spPr bwMode="auto">
            <a:xfrm flipH="1" flipV="1">
              <a:off x="3300" y="2514"/>
              <a:ext cx="232" cy="131"/>
            </a:xfrm>
            <a:custGeom>
              <a:avLst/>
              <a:gdLst>
                <a:gd name="T0" fmla="*/ 0 w 342"/>
                <a:gd name="T1" fmla="*/ 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sp>
        <p:nvSpPr>
          <p:cNvPr id="38923" name="Text Box 167"/>
          <p:cNvSpPr txBox="1">
            <a:spLocks noChangeArrowheads="1"/>
          </p:cNvSpPr>
          <p:nvPr/>
        </p:nvSpPr>
        <p:spPr bwMode="auto">
          <a:xfrm>
            <a:off x="2532063" y="5181600"/>
            <a:ext cx="309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>
                <a:solidFill>
                  <a:srgbClr val="3333CC"/>
                </a:solidFill>
                <a:ea typeface=""/>
              </a:rPr>
              <a:t>e</a:t>
            </a:r>
            <a:endParaRPr lang="en-US" altLang="en-US">
              <a:solidFill>
                <a:srgbClr val="3333CC"/>
              </a:solidFill>
              <a:latin typeface="Times New Roman" charset="0"/>
              <a:ea typeface=""/>
            </a:endParaRPr>
          </a:p>
        </p:txBody>
      </p:sp>
      <p:sp>
        <p:nvSpPr>
          <p:cNvPr id="38924" name="Text Box 171"/>
          <p:cNvSpPr txBox="1">
            <a:spLocks noChangeArrowheads="1"/>
          </p:cNvSpPr>
          <p:nvPr/>
        </p:nvSpPr>
        <p:spPr bwMode="auto">
          <a:xfrm>
            <a:off x="3546475" y="4449763"/>
            <a:ext cx="287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>
                <a:solidFill>
                  <a:srgbClr val="00FF00"/>
                </a:solidFill>
                <a:ea typeface=""/>
              </a:rPr>
              <a:t>1</a:t>
            </a:r>
            <a:endParaRPr lang="en-US" altLang="en-US">
              <a:solidFill>
                <a:srgbClr val="00FF00"/>
              </a:solidFill>
              <a:latin typeface="Times New Roman" charset="0"/>
              <a:ea typeface=""/>
            </a:endParaRPr>
          </a:p>
        </p:txBody>
      </p:sp>
      <p:sp>
        <p:nvSpPr>
          <p:cNvPr id="38925" name="Text Box 169"/>
          <p:cNvSpPr txBox="1">
            <a:spLocks noChangeArrowheads="1"/>
          </p:cNvSpPr>
          <p:nvPr/>
        </p:nvSpPr>
        <p:spPr bwMode="auto">
          <a:xfrm>
            <a:off x="1112838" y="4392613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>
                <a:solidFill>
                  <a:srgbClr val="FF0000"/>
                </a:solidFill>
                <a:ea typeface=""/>
              </a:rPr>
              <a:t>1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38926" name="Line 233"/>
          <p:cNvSpPr>
            <a:spLocks noChangeShapeType="1"/>
          </p:cNvSpPr>
          <p:nvPr/>
        </p:nvSpPr>
        <p:spPr bwMode="auto">
          <a:xfrm flipV="1">
            <a:off x="2347913" y="2814638"/>
            <a:ext cx="0" cy="3857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8927" name="Line 235"/>
          <p:cNvSpPr>
            <a:spLocks noChangeShapeType="1"/>
          </p:cNvSpPr>
          <p:nvPr/>
        </p:nvSpPr>
        <p:spPr bwMode="auto">
          <a:xfrm flipV="1">
            <a:off x="2674938" y="2844800"/>
            <a:ext cx="0" cy="385763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8928" name="Line 234"/>
          <p:cNvSpPr>
            <a:spLocks noChangeShapeType="1"/>
          </p:cNvSpPr>
          <p:nvPr/>
        </p:nvSpPr>
        <p:spPr bwMode="auto">
          <a:xfrm flipV="1">
            <a:off x="2481263" y="2782888"/>
            <a:ext cx="0" cy="38735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8929" name="Freeform 237"/>
          <p:cNvSpPr>
            <a:spLocks/>
          </p:cNvSpPr>
          <p:nvPr/>
        </p:nvSpPr>
        <p:spPr bwMode="auto">
          <a:xfrm flipH="1" flipV="1">
            <a:off x="1674813" y="3563938"/>
            <a:ext cx="565150" cy="32385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8930" name="Freeform 222"/>
          <p:cNvSpPr>
            <a:spLocks/>
          </p:cNvSpPr>
          <p:nvPr/>
        </p:nvSpPr>
        <p:spPr bwMode="auto">
          <a:xfrm flipH="1">
            <a:off x="2787650" y="3532188"/>
            <a:ext cx="517525" cy="319087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8931" name="Freeform 224"/>
          <p:cNvSpPr>
            <a:spLocks/>
          </p:cNvSpPr>
          <p:nvPr/>
        </p:nvSpPr>
        <p:spPr bwMode="auto">
          <a:xfrm flipV="1">
            <a:off x="1830388" y="4164013"/>
            <a:ext cx="496887" cy="385762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8932" name="Freeform 223"/>
          <p:cNvSpPr>
            <a:spLocks/>
          </p:cNvSpPr>
          <p:nvPr/>
        </p:nvSpPr>
        <p:spPr bwMode="auto">
          <a:xfrm flipH="1" flipV="1">
            <a:off x="2700338" y="4194175"/>
            <a:ext cx="482600" cy="35560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1440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369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/>
          </p:nvPr>
        </p:nvSpPr>
        <p:spPr>
          <a:xfrm>
            <a:off x="479425" y="212725"/>
            <a:ext cx="7924800" cy="762000"/>
          </a:xfrm>
        </p:spPr>
        <p:txBody>
          <a:bodyPr/>
          <a:lstStyle/>
          <a:p>
            <a:r>
              <a:rPr lang="en-US" altLang="zh-TW" sz="2800" dirty="0">
                <a:ea typeface="PMingLiU" charset="-120"/>
              </a:rPr>
              <a:t>Example: Cisco Proprietary Recommendation on  Link Cost</a:t>
            </a:r>
          </a:p>
        </p:txBody>
      </p:sp>
      <p:sp>
        <p:nvSpPr>
          <p:cNvPr id="11981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153400" cy="48006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TW" dirty="0">
                <a:ea typeface="PMingLiU" charset="-120"/>
              </a:rPr>
              <a:t>Link metric: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metric = [K1 * bandwidth</a:t>
            </a:r>
            <a:r>
              <a:rPr lang="en-US" altLang="en-US" baseline="30000" dirty="0">
                <a:ea typeface="ＭＳ Ｐゴシック" charset="-128"/>
              </a:rPr>
              <a:t>-1</a:t>
            </a:r>
            <a:r>
              <a:rPr lang="en-US" altLang="en-US" dirty="0">
                <a:ea typeface="ＭＳ Ｐゴシック" charset="-128"/>
              </a:rPr>
              <a:t> + (K2 * bandwidth</a:t>
            </a:r>
            <a:r>
              <a:rPr lang="en-US" altLang="en-US" baseline="30000" dirty="0">
                <a:ea typeface="ＭＳ Ｐゴシック" charset="-128"/>
              </a:rPr>
              <a:t>-1</a:t>
            </a:r>
            <a:r>
              <a:rPr lang="en-US" altLang="en-US" dirty="0">
                <a:ea typeface="ＭＳ Ｐゴシック" charset="-128"/>
              </a:rPr>
              <a:t>) / (256 -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load</a:t>
            </a:r>
            <a:r>
              <a:rPr lang="en-US" altLang="en-US" dirty="0">
                <a:ea typeface="ＭＳ Ｐゴシック" charset="-128"/>
              </a:rPr>
              <a:t>) + K3 * delay] * [K5 / (reliability + K4)]</a:t>
            </a:r>
            <a:r>
              <a:rPr lang="zh-CN" altLang="en-US" dirty="0">
                <a:ea typeface="ＭＳ Ｐゴシック" charset="-128"/>
              </a:rPr>
              <a:t> * </a:t>
            </a:r>
            <a:r>
              <a:rPr lang="en-US" altLang="zh-CN" dirty="0">
                <a:ea typeface="ＭＳ Ｐゴシック" charset="-128"/>
              </a:rPr>
              <a:t>256</a:t>
            </a:r>
            <a:endParaRPr lang="en-US" altLang="zh-TW" dirty="0">
              <a:ea typeface="PMingLiU" charset="-120"/>
            </a:endParaRPr>
          </a:p>
          <a:p>
            <a:pPr>
              <a:buFont typeface="ZapfDingbats" charset="0"/>
              <a:buNone/>
            </a:pPr>
            <a:r>
              <a:rPr lang="en-US" altLang="zh-TW" dirty="0">
                <a:ea typeface="PMingLiU" charset="-120"/>
              </a:rPr>
              <a:t>By default, k1=k3=1 and k2=k4=k5=0. The default composite metric for EIGRP, adjusted for scaling factors, is as follows:</a:t>
            </a:r>
          </a:p>
        </p:txBody>
      </p:sp>
      <p:pic>
        <p:nvPicPr>
          <p:cNvPr id="119811" name="Picture 5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8" y="4733925"/>
            <a:ext cx="6594475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2" name="Rectangle 5"/>
          <p:cNvSpPr>
            <a:spLocks noChangeArrowheads="1"/>
          </p:cNvSpPr>
          <p:nvPr/>
        </p:nvSpPr>
        <p:spPr bwMode="auto">
          <a:xfrm>
            <a:off x="209550" y="6203950"/>
            <a:ext cx="5864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TW" sz="1800">
                <a:solidFill>
                  <a:srgbClr val="000000"/>
                </a:solidFill>
                <a:latin typeface="Comic Sans MS" charset="0"/>
                <a:ea typeface="PMingLiU" charset="-120"/>
              </a:rPr>
              <a:t>EIGRP : Enhanced Interior Gateway Routing Protocol</a:t>
            </a:r>
          </a:p>
        </p:txBody>
      </p:sp>
      <p:sp>
        <p:nvSpPr>
          <p:cNvPr id="11981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4CB8281-BD99-A541-A59A-BD62F2153A4B}" type="slidenum">
              <a:rPr lang="en-US" altLang="en-US" sz="1400">
                <a:solidFill>
                  <a:srgbClr val="000000"/>
                </a:solidFill>
              </a:rPr>
              <a:pPr/>
              <a:t>27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19814" name="Rectangle 1"/>
          <p:cNvSpPr>
            <a:spLocks noChangeArrowheads="1"/>
          </p:cNvSpPr>
          <p:nvPr/>
        </p:nvSpPr>
        <p:spPr bwMode="auto">
          <a:xfrm>
            <a:off x="487363" y="5437188"/>
            <a:ext cx="80724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TW" sz="2000">
                <a:solidFill>
                  <a:srgbClr val="000000"/>
                </a:solidFill>
                <a:latin typeface="Comic Sans MS" charset="0"/>
                <a:ea typeface="PMingLiU" charset="-120"/>
              </a:rPr>
              <a:t>BW</a:t>
            </a:r>
            <a:r>
              <a:rPr lang="en-US" altLang="zh-TW" sz="2000" b="1" baseline="-25000">
                <a:solidFill>
                  <a:srgbClr val="000000"/>
                </a:solidFill>
                <a:latin typeface="Comic Sans MS" charset="0"/>
                <a:ea typeface="PMingLiU" charset="-120"/>
              </a:rPr>
              <a:t>min</a:t>
            </a:r>
            <a:r>
              <a:rPr lang="en-US" altLang="zh-TW" sz="2000">
                <a:solidFill>
                  <a:srgbClr val="000000"/>
                </a:solidFill>
                <a:latin typeface="Comic Sans MS" charset="0"/>
                <a:ea typeface="PMingLiU" charset="-120"/>
              </a:rPr>
              <a:t> is in kbps and the sum of delays are in 10s of microseconds. </a:t>
            </a:r>
            <a:endParaRPr lang="en-US" altLang="zh-TW" sz="2000" b="1">
              <a:solidFill>
                <a:srgbClr val="000000"/>
              </a:solidFill>
              <a:latin typeface="Comic Sans MS" charset="0"/>
              <a:ea typeface="PMingLiU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268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4013"/>
            <a:ext cx="8001000" cy="685800"/>
          </a:xfrm>
        </p:spPr>
        <p:txBody>
          <a:bodyPr/>
          <a:lstStyle/>
          <a:p>
            <a:r>
              <a:rPr lang="en-US" altLang="zh-TW" sz="3600">
                <a:ea typeface="PMingLiU" charset="-120"/>
              </a:rPr>
              <a:t>Example: EIGRP Link Cost</a:t>
            </a:r>
          </a:p>
        </p:txBody>
      </p:sp>
      <p:sp>
        <p:nvSpPr>
          <p:cNvPr id="12185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05800" cy="47244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TW" dirty="0">
                <a:ea typeface="PMingLiU" charset="-120"/>
              </a:rPr>
              <a:t>The bandwidth and delay for an Ethernet interface are 10 </a:t>
            </a:r>
            <a:r>
              <a:rPr lang="en-US" altLang="zh-TW" dirty="0" err="1">
                <a:ea typeface="PMingLiU" charset="-120"/>
              </a:rPr>
              <a:t>Mbps</a:t>
            </a:r>
            <a:r>
              <a:rPr lang="en-US" altLang="zh-TW" dirty="0">
                <a:ea typeface="PMingLiU" charset="-120"/>
              </a:rPr>
              <a:t> and 1 </a:t>
            </a:r>
            <a:r>
              <a:rPr lang="en-US" altLang="zh-TW" dirty="0" err="1">
                <a:ea typeface="PMingLiU" charset="-120"/>
              </a:rPr>
              <a:t>ms</a:t>
            </a:r>
            <a:r>
              <a:rPr lang="en-US" altLang="zh-TW" dirty="0">
                <a:ea typeface="PMingLiU" charset="-120"/>
              </a:rPr>
              <a:t>, respectively.</a:t>
            </a:r>
          </a:p>
          <a:p>
            <a:pPr>
              <a:buFont typeface="Wingdings" pitchFamily="2" charset="2"/>
              <a:buChar char="q"/>
            </a:pPr>
            <a:r>
              <a:rPr lang="en-US" altLang="zh-TW" dirty="0">
                <a:ea typeface="PMingLiU" charset="-120"/>
              </a:rPr>
              <a:t>The calculated EIGRP BW metric is as follows: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TW" dirty="0">
                <a:ea typeface="PMingLiU" charset="-120"/>
              </a:rPr>
              <a:t>256 × 10</a:t>
            </a:r>
            <a:r>
              <a:rPr lang="en-US" altLang="zh-TW" b="1" baseline="30000" dirty="0">
                <a:ea typeface="PMingLiU" charset="-120"/>
              </a:rPr>
              <a:t>7</a:t>
            </a:r>
            <a:r>
              <a:rPr lang="en-US" altLang="zh-TW" dirty="0">
                <a:ea typeface="PMingLiU" charset="-120"/>
              </a:rPr>
              <a:t>/BW = 256 × 10</a:t>
            </a:r>
            <a:r>
              <a:rPr lang="en-US" altLang="zh-TW" b="1" baseline="30000" dirty="0">
                <a:ea typeface="PMingLiU" charset="-120"/>
              </a:rPr>
              <a:t>7</a:t>
            </a:r>
            <a:r>
              <a:rPr lang="en-US" altLang="zh-TW" dirty="0">
                <a:ea typeface="PMingLiU" charset="-120"/>
              </a:rPr>
              <a:t>/10,000</a:t>
            </a:r>
          </a:p>
          <a:p>
            <a:pPr marL="457200" lvl="1" indent="0">
              <a:buNone/>
            </a:pPr>
            <a:r>
              <a:rPr lang="zh-CN" altLang="en-US" dirty="0">
                <a:ea typeface="PMingLiU" charset="-120"/>
              </a:rPr>
              <a:t>   </a:t>
            </a:r>
            <a:r>
              <a:rPr lang="en-US" altLang="zh-TW" dirty="0">
                <a:ea typeface="PMingLiU" charset="-120"/>
              </a:rPr>
              <a:t>= 256 × 1000</a:t>
            </a:r>
          </a:p>
          <a:p>
            <a:pPr marL="457200" lvl="1" indent="0">
              <a:buNone/>
            </a:pPr>
            <a:r>
              <a:rPr lang="zh-CN" altLang="en-US" dirty="0">
                <a:ea typeface="PMingLiU" charset="-120"/>
              </a:rPr>
              <a:t>   </a:t>
            </a:r>
            <a:r>
              <a:rPr lang="en-US" altLang="zh-TW" dirty="0">
                <a:ea typeface="PMingLiU" charset="-120"/>
              </a:rPr>
              <a:t>= 256</a:t>
            </a:r>
            <a:r>
              <a:rPr lang="en-US" altLang="zh-CN" dirty="0">
                <a:ea typeface="PMingLiU" charset="-120"/>
              </a:rPr>
              <a:t>,</a:t>
            </a:r>
            <a:r>
              <a:rPr lang="en-US" altLang="zh-TW" dirty="0">
                <a:ea typeface="PMingLiU" charset="-120"/>
              </a:rPr>
              <a:t>000</a:t>
            </a:r>
          </a:p>
          <a:p>
            <a:endParaRPr lang="en-US" altLang="zh-TW" dirty="0">
              <a:ea typeface="PMingLiU" charset="-120"/>
            </a:endParaRPr>
          </a:p>
        </p:txBody>
      </p:sp>
      <p:sp>
        <p:nvSpPr>
          <p:cNvPr id="12185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8091D06-3C6F-084D-9956-F77D71A99466}" type="slidenum">
              <a:rPr lang="en-US" altLang="en-US" sz="1400">
                <a:solidFill>
                  <a:srgbClr val="000000"/>
                </a:solidFill>
              </a:rPr>
              <a:pPr/>
              <a:t>28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pSp>
        <p:nvGrpSpPr>
          <p:cNvPr id="121860" name="Group 9"/>
          <p:cNvGrpSpPr>
            <a:grpSpLocks/>
          </p:cNvGrpSpPr>
          <p:nvPr/>
        </p:nvGrpSpPr>
        <p:grpSpPr bwMode="auto">
          <a:xfrm>
            <a:off x="5357813" y="4416425"/>
            <a:ext cx="3571875" cy="2236788"/>
            <a:chOff x="3162" y="1071"/>
            <a:chExt cx="2250" cy="1409"/>
          </a:xfrm>
        </p:grpSpPr>
        <p:sp>
          <p:nvSpPr>
            <p:cNvPr id="121861" name="Freeform 10"/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62" name="Freeform 11"/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63" name="Oval 12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64" name="Line 13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65" name="Line 14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66" name="Rectangle 15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67" name="Oval 16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68" name="Oval 17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69" name="Line 18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70" name="Line 19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71" name="Rectangle 20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72" name="Oval 21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73" name="Oval 22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74" name="Line 23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75" name="Line 24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76" name="Rectangle 25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77" name="Oval 26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78" name="Oval 27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79" name="Line 28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80" name="Line 29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81" name="Rectangle 30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82" name="Oval 31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83" name="Oval 32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84" name="Line 33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85" name="Line 34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86" name="Rectangle 35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87" name="Oval 36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88" name="Oval 37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89" name="Line 38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0" name="Line 39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1" name="Rectangle 40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92" name="Oval 41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93" name="Freeform 42"/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4" name="Freeform 43"/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5" name="Freeform 44"/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2147483647 h 174"/>
                <a:gd name="T2" fmla="*/ 2822564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6" name="Freeform 45"/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7" name="Freeform 46"/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8" name="Freeform 47"/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9" name="Freeform 48"/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900" name="Freeform 49"/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901" name="Freeform 50"/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21902" name="Group 51"/>
            <p:cNvGrpSpPr>
              <a:grpSpLocks/>
            </p:cNvGrpSpPr>
            <p:nvPr/>
          </p:nvGrpSpPr>
          <p:grpSpPr bwMode="auto">
            <a:xfrm>
              <a:off x="3273" y="1748"/>
              <a:ext cx="233" cy="250"/>
              <a:chOff x="2940" y="2429"/>
              <a:chExt cx="236" cy="250"/>
            </a:xfrm>
          </p:grpSpPr>
          <p:sp>
            <p:nvSpPr>
              <p:cNvPr id="121928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21929" name="Text Box 53"/>
              <p:cNvSpPr txBox="1">
                <a:spLocks noChangeArrowheads="1"/>
              </p:cNvSpPr>
              <p:nvPr/>
            </p:nvSpPr>
            <p:spPr bwMode="auto">
              <a:xfrm>
                <a:off x="2940" y="2429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  <a:latin typeface="Comic Sans MS" charset="0"/>
                  </a:rPr>
                  <a:t>A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1903" name="Group 54"/>
            <p:cNvGrpSpPr>
              <a:grpSpLocks/>
            </p:cNvGrpSpPr>
            <p:nvPr/>
          </p:nvGrpSpPr>
          <p:grpSpPr bwMode="auto">
            <a:xfrm>
              <a:off x="4451" y="2132"/>
              <a:ext cx="216" cy="250"/>
              <a:chOff x="2948" y="2429"/>
              <a:chExt cx="219" cy="250"/>
            </a:xfrm>
          </p:grpSpPr>
          <p:sp>
            <p:nvSpPr>
              <p:cNvPr id="121926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21927" name="Text Box 56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1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  <a:latin typeface="Comic Sans MS" charset="0"/>
                  </a:rPr>
                  <a:t>E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1904" name="Group 57"/>
            <p:cNvGrpSpPr>
              <a:grpSpLocks/>
            </p:cNvGrpSpPr>
            <p:nvPr/>
          </p:nvGrpSpPr>
          <p:grpSpPr bwMode="auto">
            <a:xfrm>
              <a:off x="3763" y="2129"/>
              <a:ext cx="231" cy="250"/>
              <a:chOff x="2941" y="2429"/>
              <a:chExt cx="234" cy="250"/>
            </a:xfrm>
          </p:grpSpPr>
          <p:sp>
            <p:nvSpPr>
              <p:cNvPr id="121924" name="Rectangle 5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21925" name="Text Box 59"/>
              <p:cNvSpPr txBox="1">
                <a:spLocks noChangeArrowheads="1"/>
              </p:cNvSpPr>
              <p:nvPr/>
            </p:nvSpPr>
            <p:spPr bwMode="auto">
              <a:xfrm>
                <a:off x="2941" y="2429"/>
                <a:ext cx="23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  <a:latin typeface="Comic Sans MS" charset="0"/>
                  </a:rPr>
                  <a:t>D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1905" name="Group 60"/>
            <p:cNvGrpSpPr>
              <a:grpSpLocks/>
            </p:cNvGrpSpPr>
            <p:nvPr/>
          </p:nvGrpSpPr>
          <p:grpSpPr bwMode="auto">
            <a:xfrm>
              <a:off x="4447" y="1442"/>
              <a:ext cx="212" cy="250"/>
              <a:chOff x="2950" y="2429"/>
              <a:chExt cx="215" cy="250"/>
            </a:xfrm>
          </p:grpSpPr>
          <p:sp>
            <p:nvSpPr>
              <p:cNvPr id="121922" name="Rectangle 6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21923" name="Text Box 62"/>
              <p:cNvSpPr txBox="1">
                <a:spLocks noChangeArrowheads="1"/>
              </p:cNvSpPr>
              <p:nvPr/>
            </p:nvSpPr>
            <p:spPr bwMode="auto">
              <a:xfrm>
                <a:off x="2950" y="2429"/>
                <a:ext cx="21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  <a:latin typeface="Comic Sans MS" charset="0"/>
                  </a:rPr>
                  <a:t>C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1906" name="Group 63"/>
            <p:cNvGrpSpPr>
              <a:grpSpLocks/>
            </p:cNvGrpSpPr>
            <p:nvPr/>
          </p:nvGrpSpPr>
          <p:grpSpPr bwMode="auto">
            <a:xfrm>
              <a:off x="3761" y="1442"/>
              <a:ext cx="217" cy="250"/>
              <a:chOff x="2948" y="2429"/>
              <a:chExt cx="220" cy="250"/>
            </a:xfrm>
          </p:grpSpPr>
          <p:sp>
            <p:nvSpPr>
              <p:cNvPr id="121920" name="Rectangle 6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21921" name="Text Box 65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  <a:latin typeface="Comic Sans MS" charset="0"/>
                  </a:rPr>
                  <a:t>B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1907" name="Group 66"/>
            <p:cNvGrpSpPr>
              <a:grpSpLocks/>
            </p:cNvGrpSpPr>
            <p:nvPr/>
          </p:nvGrpSpPr>
          <p:grpSpPr bwMode="auto">
            <a:xfrm>
              <a:off x="5025" y="1790"/>
              <a:ext cx="213" cy="250"/>
              <a:chOff x="2949" y="2429"/>
              <a:chExt cx="216" cy="250"/>
            </a:xfrm>
          </p:grpSpPr>
          <p:sp>
            <p:nvSpPr>
              <p:cNvPr id="121918" name="Rectangle 6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21919" name="Text Box 68"/>
              <p:cNvSpPr txBox="1">
                <a:spLocks noChangeArrowheads="1"/>
              </p:cNvSpPr>
              <p:nvPr/>
            </p:nvSpPr>
            <p:spPr bwMode="auto">
              <a:xfrm>
                <a:off x="2949" y="2429"/>
                <a:ext cx="2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  <a:latin typeface="Comic Sans MS" charset="0"/>
                  </a:rPr>
                  <a:t>F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1908" name="Text Box 69"/>
            <p:cNvSpPr txBox="1">
              <a:spLocks noChangeArrowheads="1"/>
            </p:cNvSpPr>
            <p:nvPr/>
          </p:nvSpPr>
          <p:spPr bwMode="auto">
            <a:xfrm>
              <a:off x="3489" y="1571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2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09" name="Text Box 70"/>
            <p:cNvSpPr txBox="1">
              <a:spLocks noChangeArrowheads="1"/>
            </p:cNvSpPr>
            <p:nvPr/>
          </p:nvSpPr>
          <p:spPr bwMode="auto">
            <a:xfrm>
              <a:off x="3837" y="1790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2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0" name="Text Box 71"/>
            <p:cNvSpPr txBox="1">
              <a:spLocks noChangeArrowheads="1"/>
            </p:cNvSpPr>
            <p:nvPr/>
          </p:nvSpPr>
          <p:spPr bwMode="auto">
            <a:xfrm>
              <a:off x="3413" y="2003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1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1" name="Text Box 72"/>
            <p:cNvSpPr txBox="1">
              <a:spLocks noChangeArrowheads="1"/>
            </p:cNvSpPr>
            <p:nvPr/>
          </p:nvSpPr>
          <p:spPr bwMode="auto">
            <a:xfrm>
              <a:off x="4221" y="188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3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2" name="Text Box 73"/>
            <p:cNvSpPr txBox="1">
              <a:spLocks noChangeArrowheads="1"/>
            </p:cNvSpPr>
            <p:nvPr/>
          </p:nvSpPr>
          <p:spPr bwMode="auto">
            <a:xfrm>
              <a:off x="4169" y="2237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1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3" name="Text Box 74"/>
            <p:cNvSpPr txBox="1">
              <a:spLocks noChangeArrowheads="1"/>
            </p:cNvSpPr>
            <p:nvPr/>
          </p:nvSpPr>
          <p:spPr bwMode="auto">
            <a:xfrm>
              <a:off x="4529" y="180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1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4" name="Text Box 75"/>
            <p:cNvSpPr txBox="1">
              <a:spLocks noChangeArrowheads="1"/>
            </p:cNvSpPr>
            <p:nvPr/>
          </p:nvSpPr>
          <p:spPr bwMode="auto">
            <a:xfrm>
              <a:off x="4878" y="2072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2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5" name="Text Box 76"/>
            <p:cNvSpPr txBox="1">
              <a:spLocks noChangeArrowheads="1"/>
            </p:cNvSpPr>
            <p:nvPr/>
          </p:nvSpPr>
          <p:spPr bwMode="auto">
            <a:xfrm>
              <a:off x="4851" y="153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5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6" name="Text Box 77"/>
            <p:cNvSpPr txBox="1">
              <a:spLocks noChangeArrowheads="1"/>
            </p:cNvSpPr>
            <p:nvPr/>
          </p:nvSpPr>
          <p:spPr bwMode="auto">
            <a:xfrm>
              <a:off x="4116" y="138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3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7" name="Text Box 78"/>
            <p:cNvSpPr txBox="1">
              <a:spLocks noChangeArrowheads="1"/>
            </p:cNvSpPr>
            <p:nvPr/>
          </p:nvSpPr>
          <p:spPr bwMode="auto">
            <a:xfrm>
              <a:off x="3765" y="111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5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759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6002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overview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control plane</a:t>
            </a:r>
          </a:p>
          <a:p>
            <a:pPr marL="914400" lvl="1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Link weights assignment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 computation</a:t>
            </a:r>
          </a:p>
          <a:p>
            <a:pPr marL="1828800" lvl="3" indent="-457200">
              <a:spcBef>
                <a:spcPct val="20000"/>
              </a:spcBef>
              <a:buClr>
                <a:srgbClr val="C00000"/>
              </a:buClr>
              <a:buSzPct val="85000"/>
              <a:buFont typeface="Wingdings" charset="2"/>
              <a:buChar char="Ø"/>
              <a:defRPr/>
            </a:pPr>
            <a:r>
              <a:rPr lang="en-US" altLang="en-US" i="1" dirty="0">
                <a:solidFill>
                  <a:srgbClr val="C00000"/>
                </a:solidFill>
                <a:latin typeface="+mn-lt"/>
                <a:ea typeface=""/>
              </a:rPr>
              <a:t>Distributed distance vector protocols</a:t>
            </a:r>
          </a:p>
        </p:txBody>
      </p:sp>
    </p:spTree>
    <p:extLst>
      <p:ext uri="{BB962C8B-B14F-4D97-AF65-F5344CB8AC3E}">
        <p14:creationId xmlns:p14="http://schemas.microsoft.com/office/powerpoint/2010/main" val="275797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1600200"/>
            <a:ext cx="8534400" cy="478155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dirty="0"/>
              <a:t>ssignment </a:t>
            </a:r>
            <a:r>
              <a:rPr lang="en-US" altLang="zh-CN" dirty="0"/>
              <a:t>4</a:t>
            </a:r>
            <a:r>
              <a:rPr 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Dec.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</a:p>
          <a:p>
            <a:pPr>
              <a:buFont typeface="Wingdings" pitchFamily="2" charset="2"/>
              <a:buChar char="q"/>
            </a:pPr>
            <a:r>
              <a:rPr lang="en-US" altLang="zh-CN" dirty="0"/>
              <a:t>Please</a:t>
            </a:r>
            <a:r>
              <a:rPr lang="zh-CN" altLang="en-US" dirty="0"/>
              <a:t> </a:t>
            </a:r>
            <a:r>
              <a:rPr lang="en-US" altLang="zh-CN" dirty="0"/>
              <a:t>pick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ASAP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Thur</a:t>
            </a:r>
            <a:r>
              <a:rPr lang="en-US" altLang="zh-CN" dirty="0"/>
              <a:t>sday's</a:t>
            </a:r>
            <a:r>
              <a:rPr lang="zh-CN" altLang="en-US" dirty="0"/>
              <a:t> </a:t>
            </a:r>
            <a:r>
              <a:rPr lang="en-US" altLang="zh-CN" dirty="0"/>
              <a:t>lecture:</a:t>
            </a:r>
            <a:r>
              <a:rPr lang="zh-CN" altLang="en-US" dirty="0"/>
              <a:t> </a:t>
            </a:r>
            <a:r>
              <a:rPr lang="en-US" altLang="zh-CN" dirty="0"/>
              <a:t>Inside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Datacenter</a:t>
            </a:r>
          </a:p>
          <a:p>
            <a:pPr>
              <a:buFont typeface="Wingdings" pitchFamily="2" charset="2"/>
              <a:buChar char="q"/>
            </a:pPr>
            <a:r>
              <a:rPr lang="en-US" altLang="zh-CN" dirty="0"/>
              <a:t>Guest</a:t>
            </a:r>
            <a:r>
              <a:rPr lang="zh-CN" altLang="en-US" dirty="0"/>
              <a:t> </a:t>
            </a:r>
            <a:r>
              <a:rPr lang="en-US" altLang="zh-CN" dirty="0"/>
              <a:t>lecturer:</a:t>
            </a:r>
            <a:r>
              <a:rPr lang="zh-CN" altLang="en-US" dirty="0"/>
              <a:t> </a:t>
            </a:r>
            <a:r>
              <a:rPr lang="en-US" altLang="zh-CN" dirty="0"/>
              <a:t>Dr.</a:t>
            </a:r>
            <a:r>
              <a:rPr lang="zh-CN" altLang="en-US" dirty="0"/>
              <a:t> </a:t>
            </a:r>
            <a:r>
              <a:rPr lang="en-US" altLang="zh-CN" dirty="0"/>
              <a:t>Wei</a:t>
            </a:r>
            <a:r>
              <a:rPr lang="zh-CN" altLang="en-US" dirty="0"/>
              <a:t> </a:t>
            </a:r>
            <a:r>
              <a:rPr lang="en-US" altLang="zh-CN" dirty="0" err="1"/>
              <a:t>Bai@Microsoft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29189E-5B48-B544-9DD9-12B6B151D4B2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764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85725"/>
            <a:ext cx="8024813" cy="1143000"/>
          </a:xfrm>
        </p:spPr>
        <p:txBody>
          <a:bodyPr/>
          <a:lstStyle/>
          <a:p>
            <a:r>
              <a:rPr lang="en-US" altLang="en-US" sz="3600"/>
              <a:t>Distance Vector Routing</a:t>
            </a:r>
            <a:endParaRPr lang="en-US" altLang="en-US" sz="440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1976" y="1362075"/>
            <a:ext cx="7996238" cy="509905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ea typeface="宋体" charset="-122"/>
              </a:rPr>
              <a:t>Setting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: static</a:t>
            </a:r>
            <a:r>
              <a:rPr lang="en-US" altLang="zh-CN" sz="2400" dirty="0">
                <a:ea typeface="宋体" charset="-122"/>
              </a:rPr>
              <a:t> (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positive</a:t>
            </a:r>
            <a:r>
              <a:rPr lang="en-US" altLang="zh-CN" sz="2400" dirty="0">
                <a:ea typeface="宋体" charset="-122"/>
              </a:rPr>
              <a:t>) </a:t>
            </a:r>
            <a:br>
              <a:rPr lang="en-US" altLang="zh-CN" sz="2400" dirty="0">
                <a:ea typeface="宋体" charset="-122"/>
              </a:rPr>
            </a:br>
            <a:r>
              <a:rPr lang="en-US" altLang="zh-CN" sz="2400" dirty="0">
                <a:ea typeface="宋体" charset="-122"/>
              </a:rPr>
              <a:t>costs assigned to network links</a:t>
            </a:r>
          </a:p>
          <a:p>
            <a:pPr marL="742950" lvl="2" indent="-342900">
              <a:lnSpc>
                <a:spcPct val="90000"/>
              </a:lnSpc>
              <a:buSzPct val="85000"/>
              <a:buFont typeface="Courier New" charset="0"/>
              <a:buChar char="o"/>
            </a:pPr>
            <a:r>
              <a:rPr lang="en-US" altLang="zh-CN" dirty="0">
                <a:ea typeface="宋体" charset="-122"/>
              </a:rPr>
              <a:t>The static link costs may be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adjusted in a longer time scale: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this is called 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traffic engineering</a:t>
            </a:r>
          </a:p>
          <a:p>
            <a:pPr marL="742950" lvl="2" indent="-342900">
              <a:lnSpc>
                <a:spcPct val="90000"/>
              </a:lnSpc>
              <a:buSzPct val="85000"/>
              <a:buFont typeface="Courier New" charset="0"/>
              <a:buChar char="o"/>
            </a:pPr>
            <a:endParaRPr lang="en-US" altLang="zh-CN" dirty="0">
              <a:solidFill>
                <a:srgbClr val="FF0000"/>
              </a:solidFill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ea typeface="宋体" charset="-122"/>
              </a:rPr>
              <a:t>Goal: distributed computing to compute the 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shortest path </a:t>
            </a:r>
            <a:r>
              <a:rPr lang="en-US" altLang="zh-CN" sz="2400" dirty="0">
                <a:ea typeface="宋体" charset="-122"/>
              </a:rPr>
              <a:t>from a source to a destination</a:t>
            </a:r>
          </a:p>
          <a:p>
            <a:pPr lvl="1">
              <a:lnSpc>
                <a:spcPct val="90000"/>
              </a:lnSpc>
              <a:buFont typeface="Courier New" charset="0"/>
              <a:buChar char="o"/>
            </a:pPr>
            <a:r>
              <a:rPr lang="en-US" altLang="en-US" sz="2000" dirty="0"/>
              <a:t>Based on the Bellman-Ford algorithm</a:t>
            </a:r>
            <a:r>
              <a:rPr lang="en-US" altLang="zh-CN" sz="2000" dirty="0">
                <a:ea typeface="宋体" charset="-122"/>
              </a:rPr>
              <a:t> (BFA)</a:t>
            </a:r>
          </a:p>
          <a:p>
            <a:pPr lvl="1">
              <a:lnSpc>
                <a:spcPct val="90000"/>
              </a:lnSpc>
              <a:buFont typeface="Courier New" charset="0"/>
              <a:buChar char="o"/>
            </a:pPr>
            <a:r>
              <a:rPr lang="en-US" altLang="zh-CN" sz="2000" dirty="0">
                <a:ea typeface="宋体" charset="-122"/>
              </a:rPr>
              <a:t>Conceptually, runs for each destination separately</a:t>
            </a:r>
          </a:p>
          <a:p>
            <a:pPr lvl="1">
              <a:lnSpc>
                <a:spcPct val="90000"/>
              </a:lnSpc>
              <a:buFont typeface="Courier New" charset="0"/>
              <a:buChar char="o"/>
            </a:pPr>
            <a:endParaRPr lang="en-US" altLang="zh-CN" sz="2000" dirty="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400" dirty="0"/>
              <a:t>Look ahead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/>
              <a:t>Although few (e.g., RIP) use basic distance vector, it is a foundation for many other protocols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/>
              <a:t>We also use the study to acquire another basic set of techniques to understand distributed protocols</a:t>
            </a:r>
          </a:p>
        </p:txBody>
      </p: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6261155" y="877942"/>
            <a:ext cx="2882845" cy="2133272"/>
            <a:chOff x="3162" y="1071"/>
            <a:chExt cx="2250" cy="1409"/>
          </a:xfrm>
        </p:grpSpPr>
        <p:sp>
          <p:nvSpPr>
            <p:cNvPr id="5" name="Freeform 10"/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Freeform 11"/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Line 14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" name="Oval 16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" name="Oval 17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Rectangle 20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6" name="Oval 21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7" name="Oval 22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8" name="Line 23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Line 24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Rectangle 25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1" name="Oval 26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2" name="Oval 27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3" name="Line 28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Line 29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" name="Rectangle 30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" name="Oval 31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7" name="Oval 32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" name="Line 33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9" name="Line 34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Rectangle 35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1" name="Oval 36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2" name="Oval 37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3" name="Line 38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Line 39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Rectangle 40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6" name="Oval 41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" name="Freeform 42"/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" name="Freeform 43"/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9" name="Freeform 44"/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2147483647 h 174"/>
                <a:gd name="T2" fmla="*/ 6690523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" name="Freeform 45"/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1" name="Freeform 46"/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Freeform 47"/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Freeform 48"/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Freeform 49"/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5" name="Freeform 50"/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46" name="Group 51"/>
            <p:cNvGrpSpPr>
              <a:grpSpLocks/>
            </p:cNvGrpSpPr>
            <p:nvPr/>
          </p:nvGrpSpPr>
          <p:grpSpPr bwMode="auto">
            <a:xfrm>
              <a:off x="3273" y="1748"/>
              <a:ext cx="233" cy="250"/>
              <a:chOff x="2940" y="2429"/>
              <a:chExt cx="236" cy="250"/>
            </a:xfrm>
          </p:grpSpPr>
          <p:sp>
            <p:nvSpPr>
              <p:cNvPr id="72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Text Box 53"/>
              <p:cNvSpPr txBox="1">
                <a:spLocks noChangeArrowheads="1"/>
              </p:cNvSpPr>
              <p:nvPr/>
            </p:nvSpPr>
            <p:spPr bwMode="auto">
              <a:xfrm>
                <a:off x="2940" y="2429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</a:rPr>
                  <a:t>A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47" name="Group 54"/>
            <p:cNvGrpSpPr>
              <a:grpSpLocks/>
            </p:cNvGrpSpPr>
            <p:nvPr/>
          </p:nvGrpSpPr>
          <p:grpSpPr bwMode="auto">
            <a:xfrm>
              <a:off x="4451" y="2132"/>
              <a:ext cx="216" cy="250"/>
              <a:chOff x="2948" y="2429"/>
              <a:chExt cx="219" cy="250"/>
            </a:xfrm>
          </p:grpSpPr>
          <p:sp>
            <p:nvSpPr>
              <p:cNvPr id="70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Text Box 56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1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</a:rPr>
                  <a:t>E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48" name="Group 57"/>
            <p:cNvGrpSpPr>
              <a:grpSpLocks/>
            </p:cNvGrpSpPr>
            <p:nvPr/>
          </p:nvGrpSpPr>
          <p:grpSpPr bwMode="auto">
            <a:xfrm>
              <a:off x="3763" y="2129"/>
              <a:ext cx="231" cy="250"/>
              <a:chOff x="2941" y="2429"/>
              <a:chExt cx="234" cy="250"/>
            </a:xfrm>
          </p:grpSpPr>
          <p:sp>
            <p:nvSpPr>
              <p:cNvPr id="68" name="Rectangle 5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Text Box 59"/>
              <p:cNvSpPr txBox="1">
                <a:spLocks noChangeArrowheads="1"/>
              </p:cNvSpPr>
              <p:nvPr/>
            </p:nvSpPr>
            <p:spPr bwMode="auto">
              <a:xfrm>
                <a:off x="2941" y="2429"/>
                <a:ext cx="23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</a:rPr>
                  <a:t>D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49" name="Group 60"/>
            <p:cNvGrpSpPr>
              <a:grpSpLocks/>
            </p:cNvGrpSpPr>
            <p:nvPr/>
          </p:nvGrpSpPr>
          <p:grpSpPr bwMode="auto">
            <a:xfrm>
              <a:off x="4447" y="1442"/>
              <a:ext cx="212" cy="250"/>
              <a:chOff x="2950" y="2429"/>
              <a:chExt cx="215" cy="250"/>
            </a:xfrm>
          </p:grpSpPr>
          <p:sp>
            <p:nvSpPr>
              <p:cNvPr id="66" name="Rectangle 6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Text Box 62"/>
              <p:cNvSpPr txBox="1">
                <a:spLocks noChangeArrowheads="1"/>
              </p:cNvSpPr>
              <p:nvPr/>
            </p:nvSpPr>
            <p:spPr bwMode="auto">
              <a:xfrm>
                <a:off x="2950" y="2429"/>
                <a:ext cx="21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</a:rPr>
                  <a:t>C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50" name="Group 63"/>
            <p:cNvGrpSpPr>
              <a:grpSpLocks/>
            </p:cNvGrpSpPr>
            <p:nvPr/>
          </p:nvGrpSpPr>
          <p:grpSpPr bwMode="auto">
            <a:xfrm>
              <a:off x="3761" y="1442"/>
              <a:ext cx="217" cy="250"/>
              <a:chOff x="2948" y="2429"/>
              <a:chExt cx="220" cy="250"/>
            </a:xfrm>
          </p:grpSpPr>
          <p:sp>
            <p:nvSpPr>
              <p:cNvPr id="64" name="Rectangle 6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Text Box 65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</a:rPr>
                  <a:t>B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51" name="Group 66"/>
            <p:cNvGrpSpPr>
              <a:grpSpLocks/>
            </p:cNvGrpSpPr>
            <p:nvPr/>
          </p:nvGrpSpPr>
          <p:grpSpPr bwMode="auto">
            <a:xfrm>
              <a:off x="5025" y="1790"/>
              <a:ext cx="213" cy="250"/>
              <a:chOff x="2949" y="2429"/>
              <a:chExt cx="216" cy="250"/>
            </a:xfrm>
          </p:grpSpPr>
          <p:sp>
            <p:nvSpPr>
              <p:cNvPr id="62" name="Rectangle 6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Text Box 68"/>
              <p:cNvSpPr txBox="1">
                <a:spLocks noChangeArrowheads="1"/>
              </p:cNvSpPr>
              <p:nvPr/>
            </p:nvSpPr>
            <p:spPr bwMode="auto">
              <a:xfrm>
                <a:off x="2949" y="2429"/>
                <a:ext cx="2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</a:rPr>
                  <a:t>F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sp>
          <p:nvSpPr>
            <p:cNvPr id="52" name="Text Box 69"/>
            <p:cNvSpPr txBox="1">
              <a:spLocks noChangeArrowheads="1"/>
            </p:cNvSpPr>
            <p:nvPr/>
          </p:nvSpPr>
          <p:spPr bwMode="auto">
            <a:xfrm>
              <a:off x="3489" y="1571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3" name="Text Box 70"/>
            <p:cNvSpPr txBox="1">
              <a:spLocks noChangeArrowheads="1"/>
            </p:cNvSpPr>
            <p:nvPr/>
          </p:nvSpPr>
          <p:spPr bwMode="auto">
            <a:xfrm>
              <a:off x="3837" y="1790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4" name="Text Box 71"/>
            <p:cNvSpPr txBox="1">
              <a:spLocks noChangeArrowheads="1"/>
            </p:cNvSpPr>
            <p:nvPr/>
          </p:nvSpPr>
          <p:spPr bwMode="auto">
            <a:xfrm>
              <a:off x="3413" y="2003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5" name="Text Box 72"/>
            <p:cNvSpPr txBox="1">
              <a:spLocks noChangeArrowheads="1"/>
            </p:cNvSpPr>
            <p:nvPr/>
          </p:nvSpPr>
          <p:spPr bwMode="auto">
            <a:xfrm>
              <a:off x="4221" y="188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3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6" name="Text Box 73"/>
            <p:cNvSpPr txBox="1">
              <a:spLocks noChangeArrowheads="1"/>
            </p:cNvSpPr>
            <p:nvPr/>
          </p:nvSpPr>
          <p:spPr bwMode="auto">
            <a:xfrm>
              <a:off x="4169" y="2237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7" name="Text Box 74"/>
            <p:cNvSpPr txBox="1">
              <a:spLocks noChangeArrowheads="1"/>
            </p:cNvSpPr>
            <p:nvPr/>
          </p:nvSpPr>
          <p:spPr bwMode="auto">
            <a:xfrm>
              <a:off x="4529" y="180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8" name="Text Box 75"/>
            <p:cNvSpPr txBox="1">
              <a:spLocks noChangeArrowheads="1"/>
            </p:cNvSpPr>
            <p:nvPr/>
          </p:nvSpPr>
          <p:spPr bwMode="auto">
            <a:xfrm>
              <a:off x="4878" y="2072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9" name="Text Box 76"/>
            <p:cNvSpPr txBox="1">
              <a:spLocks noChangeArrowheads="1"/>
            </p:cNvSpPr>
            <p:nvPr/>
          </p:nvSpPr>
          <p:spPr bwMode="auto">
            <a:xfrm>
              <a:off x="4851" y="153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5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0" name="Text Box 77"/>
            <p:cNvSpPr txBox="1">
              <a:spLocks noChangeArrowheads="1"/>
            </p:cNvSpPr>
            <p:nvPr/>
          </p:nvSpPr>
          <p:spPr bwMode="auto">
            <a:xfrm>
              <a:off x="4116" y="138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3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1" name="Text Box 78"/>
            <p:cNvSpPr txBox="1">
              <a:spLocks noChangeArrowheads="1"/>
            </p:cNvSpPr>
            <p:nvPr/>
          </p:nvSpPr>
          <p:spPr bwMode="auto">
            <a:xfrm>
              <a:off x="3765" y="111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5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74" name="Slide Number Placeholder 2">
            <a:extLst>
              <a:ext uri="{FF2B5EF4-FFF2-40B4-BE49-F238E27FC236}">
                <a16:creationId xmlns:a16="http://schemas.microsoft.com/office/drawing/2014/main" id="{881252D7-330D-0547-9FB0-DC5525D06E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68DA67-80D1-244B-8BFF-02331BC98884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24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1461B01E-F52D-8343-A4E9-A58B448EFC0F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10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85725"/>
            <a:ext cx="8024813" cy="1143000"/>
          </a:xfrm>
        </p:spPr>
        <p:txBody>
          <a:bodyPr/>
          <a:lstStyle/>
          <a:p>
            <a:r>
              <a:rPr lang="en-US" altLang="en-US" sz="3600"/>
              <a:t>Distance Vector Routing</a:t>
            </a:r>
            <a:r>
              <a:rPr lang="en-US" altLang="zh-CN" sz="3600">
                <a:ea typeface="宋体" charset="-122"/>
              </a:rPr>
              <a:t>: Basic Idea</a:t>
            </a:r>
            <a:endParaRPr lang="en-US" altLang="en-US" sz="4400"/>
          </a:p>
        </p:txBody>
      </p:sp>
      <p:sp>
        <p:nvSpPr>
          <p:cNvPr id="410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1975" y="1362075"/>
            <a:ext cx="8062913" cy="509905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dirty="0"/>
              <a:t>At node </a:t>
            </a:r>
            <a:r>
              <a:rPr lang="en-US" altLang="zh-CN" dirty="0" err="1">
                <a:ea typeface="宋体" charset="-122"/>
              </a:rPr>
              <a:t>i</a:t>
            </a:r>
            <a:r>
              <a:rPr lang="en-US" altLang="en-US" dirty="0"/>
              <a:t>, the </a:t>
            </a:r>
            <a:r>
              <a:rPr lang="en-US" altLang="zh-CN" dirty="0">
                <a:ea typeface="宋体" charset="-122"/>
              </a:rPr>
              <a:t>basic </a:t>
            </a:r>
            <a:r>
              <a:rPr lang="en-US" altLang="en-US" dirty="0"/>
              <a:t>update</a:t>
            </a:r>
            <a:r>
              <a:rPr lang="en-US" altLang="zh-CN" dirty="0">
                <a:ea typeface="宋体" charset="-122"/>
              </a:rPr>
              <a:t> rule</a:t>
            </a: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en-US" sz="2400" dirty="0"/>
              <a:t>where </a:t>
            </a:r>
          </a:p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en-US" sz="2400" dirty="0"/>
              <a:t> - d</a:t>
            </a:r>
            <a:r>
              <a:rPr lang="en-US" altLang="zh-CN" sz="2400" baseline="-25000" dirty="0">
                <a:ea typeface="宋体" charset="-122"/>
              </a:rPr>
              <a:t>i</a:t>
            </a:r>
            <a:r>
              <a:rPr lang="en-US" altLang="en-US" sz="2400" dirty="0"/>
              <a:t> denote</a:t>
            </a:r>
            <a:r>
              <a:rPr lang="en-US" altLang="zh-CN" sz="2400" dirty="0">
                <a:ea typeface="宋体" charset="-122"/>
              </a:rPr>
              <a:t>s</a:t>
            </a:r>
            <a:r>
              <a:rPr lang="en-US" altLang="en-US" sz="2400" dirty="0"/>
              <a:t> the distance </a:t>
            </a:r>
            <a:br>
              <a:rPr lang="en-US" altLang="zh-CN" sz="2400" dirty="0">
                <a:ea typeface="宋体" charset="-122"/>
              </a:rPr>
            </a:br>
            <a:r>
              <a:rPr lang="en-US" altLang="zh-CN" sz="2400" dirty="0">
                <a:ea typeface="宋体" charset="-122"/>
              </a:rPr>
              <a:t>estimation from </a:t>
            </a:r>
            <a:r>
              <a:rPr lang="en-US" altLang="zh-CN" sz="2400" dirty="0" err="1">
                <a:ea typeface="宋体" charset="-122"/>
              </a:rPr>
              <a:t>i</a:t>
            </a:r>
            <a:r>
              <a:rPr lang="en-US" altLang="zh-CN" sz="2400" dirty="0">
                <a:ea typeface="宋体" charset="-122"/>
              </a:rPr>
              <a:t> to the </a:t>
            </a:r>
            <a:br>
              <a:rPr lang="en-US" altLang="zh-CN" sz="2400" dirty="0">
                <a:ea typeface="宋体" charset="-122"/>
              </a:rPr>
            </a:br>
            <a:r>
              <a:rPr lang="en-US" altLang="zh-CN" sz="2400" dirty="0">
                <a:ea typeface="宋体" charset="-122"/>
              </a:rPr>
              <a:t>destination, </a:t>
            </a:r>
          </a:p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en-US" sz="2400" dirty="0">
                <a:ea typeface="宋体" charset="-122"/>
              </a:rPr>
              <a:t> - </a:t>
            </a:r>
            <a:r>
              <a:rPr lang="en-US" altLang="en-US" sz="2400" dirty="0"/>
              <a:t>N(</a:t>
            </a:r>
            <a:r>
              <a:rPr lang="en-US" altLang="zh-CN" sz="2400" dirty="0" err="1">
                <a:ea typeface="宋体" charset="-122"/>
              </a:rPr>
              <a:t>i</a:t>
            </a:r>
            <a:r>
              <a:rPr lang="en-US" altLang="en-US" sz="2400" dirty="0"/>
              <a:t>) is set of neighbors of </a:t>
            </a:r>
            <a:br>
              <a:rPr lang="en-US" altLang="en-US" sz="2400" dirty="0"/>
            </a:br>
            <a:r>
              <a:rPr lang="en-US" altLang="en-US" sz="2400" dirty="0"/>
              <a:t>node </a:t>
            </a:r>
            <a:r>
              <a:rPr lang="en-US" altLang="zh-CN" sz="2400" dirty="0" err="1">
                <a:ea typeface="宋体" charset="-122"/>
              </a:rPr>
              <a:t>i</a:t>
            </a:r>
            <a:r>
              <a:rPr lang="en-US" altLang="en-US" sz="2400" dirty="0"/>
              <a:t>, and </a:t>
            </a:r>
          </a:p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zh-CN" sz="2400" dirty="0">
                <a:ea typeface="宋体" charset="-122"/>
              </a:rPr>
              <a:t> - </a:t>
            </a:r>
            <a:r>
              <a:rPr lang="en-US" altLang="zh-CN" sz="2400" dirty="0" err="1">
                <a:ea typeface="宋体" charset="-122"/>
              </a:rPr>
              <a:t>d</a:t>
            </a:r>
            <a:r>
              <a:rPr lang="en-US" altLang="zh-CN" sz="2400" baseline="-25000" dirty="0" err="1">
                <a:ea typeface="宋体" charset="-122"/>
              </a:rPr>
              <a:t>ij</a:t>
            </a:r>
            <a:r>
              <a:rPr lang="en-US" altLang="en-US" sz="2400" dirty="0"/>
              <a:t> is the distance of </a:t>
            </a:r>
            <a:br>
              <a:rPr lang="en-US" altLang="zh-CN" sz="2400" dirty="0">
                <a:ea typeface="宋体" charset="-122"/>
              </a:rPr>
            </a:br>
            <a:r>
              <a:rPr lang="en-US" altLang="en-US" sz="2400" dirty="0"/>
              <a:t>the direct link from </a:t>
            </a:r>
            <a:r>
              <a:rPr lang="en-US" altLang="zh-CN" sz="2400" dirty="0" err="1">
                <a:ea typeface="宋体" charset="-122"/>
              </a:rPr>
              <a:t>i</a:t>
            </a:r>
            <a:r>
              <a:rPr lang="en-US" altLang="en-US" sz="2400" dirty="0"/>
              <a:t> to </a:t>
            </a:r>
            <a:r>
              <a:rPr lang="en-US" altLang="zh-CN" sz="2400" dirty="0">
                <a:ea typeface="宋体" charset="-122"/>
              </a:rPr>
              <a:t>j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1876425" y="2093913"/>
          <a:ext cx="4346575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573" name="Equation" r:id="rId4" imgW="1409400" imgH="241200" progId="Equation.3">
                  <p:embed/>
                </p:oleObj>
              </mc:Choice>
              <mc:Fallback>
                <p:oleObj name="Equation" r:id="rId4" imgW="14094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6425" y="2093913"/>
                        <a:ext cx="4346575" cy="746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5" name="Oval 5"/>
          <p:cNvSpPr>
            <a:spLocks noChangeArrowheads="1"/>
          </p:cNvSpPr>
          <p:nvPr/>
        </p:nvSpPr>
        <p:spPr bwMode="auto">
          <a:xfrm>
            <a:off x="6640513" y="5246688"/>
            <a:ext cx="465137" cy="4508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zh-CN" sz="2000" b="1">
                <a:solidFill>
                  <a:srgbClr val="000000"/>
                </a:solidFill>
                <a:ea typeface="宋体" charset="-122"/>
              </a:rPr>
              <a:t>i</a:t>
            </a:r>
            <a:endParaRPr lang="en-US" altLang="en-US" sz="2000" b="1">
              <a:solidFill>
                <a:srgbClr val="000000"/>
              </a:solidFill>
              <a:ea typeface=""/>
            </a:endParaRPr>
          </a:p>
        </p:txBody>
      </p:sp>
      <p:sp>
        <p:nvSpPr>
          <p:cNvPr id="4106" name="Oval 7"/>
          <p:cNvSpPr>
            <a:spLocks noChangeArrowheads="1"/>
          </p:cNvSpPr>
          <p:nvPr/>
        </p:nvSpPr>
        <p:spPr bwMode="auto">
          <a:xfrm>
            <a:off x="7573963" y="4348163"/>
            <a:ext cx="465137" cy="4508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zh-CN" sz="2000" b="1">
                <a:solidFill>
                  <a:srgbClr val="000000"/>
                </a:solidFill>
                <a:ea typeface="宋体" charset="-122"/>
              </a:rPr>
              <a:t>j</a:t>
            </a:r>
            <a:endParaRPr lang="en-US" altLang="en-US" sz="2000" b="1">
              <a:solidFill>
                <a:srgbClr val="000000"/>
              </a:solidFill>
              <a:ea typeface=""/>
            </a:endParaRPr>
          </a:p>
        </p:txBody>
      </p:sp>
      <p:sp>
        <p:nvSpPr>
          <p:cNvPr id="4107" name="Oval 8"/>
          <p:cNvSpPr>
            <a:spLocks noChangeArrowheads="1"/>
          </p:cNvSpPr>
          <p:nvPr/>
        </p:nvSpPr>
        <p:spPr bwMode="auto">
          <a:xfrm>
            <a:off x="7693025" y="5729288"/>
            <a:ext cx="465138" cy="4508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 sz="2000" b="1">
              <a:solidFill>
                <a:srgbClr val="000000"/>
              </a:solidFill>
              <a:ea typeface=""/>
            </a:endParaRPr>
          </a:p>
        </p:txBody>
      </p:sp>
      <p:sp>
        <p:nvSpPr>
          <p:cNvPr id="4108" name="Oval 9"/>
          <p:cNvSpPr>
            <a:spLocks noChangeArrowheads="1"/>
          </p:cNvSpPr>
          <p:nvPr/>
        </p:nvSpPr>
        <p:spPr bwMode="auto">
          <a:xfrm>
            <a:off x="6132513" y="5969000"/>
            <a:ext cx="465137" cy="4508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 sz="2000" b="1">
              <a:solidFill>
                <a:srgbClr val="000000"/>
              </a:solidFill>
              <a:ea typeface=""/>
            </a:endParaRPr>
          </a:p>
        </p:txBody>
      </p:sp>
      <p:sp>
        <p:nvSpPr>
          <p:cNvPr id="4109" name="Line 10"/>
          <p:cNvSpPr>
            <a:spLocks noChangeShapeType="1"/>
          </p:cNvSpPr>
          <p:nvPr/>
        </p:nvSpPr>
        <p:spPr bwMode="auto">
          <a:xfrm flipV="1">
            <a:off x="7000875" y="4706938"/>
            <a:ext cx="600075" cy="569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0" name="Oval 11"/>
          <p:cNvSpPr>
            <a:spLocks noChangeArrowheads="1"/>
          </p:cNvSpPr>
          <p:nvPr/>
        </p:nvSpPr>
        <p:spPr bwMode="auto">
          <a:xfrm>
            <a:off x="6030913" y="4411663"/>
            <a:ext cx="465137" cy="4508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 sz="2000" b="1">
              <a:solidFill>
                <a:srgbClr val="000000"/>
              </a:solidFill>
              <a:ea typeface=""/>
            </a:endParaRPr>
          </a:p>
        </p:txBody>
      </p:sp>
      <p:sp>
        <p:nvSpPr>
          <p:cNvPr id="4111" name="Line 12"/>
          <p:cNvSpPr>
            <a:spLocks noChangeShapeType="1"/>
          </p:cNvSpPr>
          <p:nvPr/>
        </p:nvSpPr>
        <p:spPr bwMode="auto">
          <a:xfrm flipH="1" flipV="1">
            <a:off x="6400800" y="4827588"/>
            <a:ext cx="344488" cy="449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2" name="Line 13"/>
          <p:cNvSpPr>
            <a:spLocks noChangeShapeType="1"/>
          </p:cNvSpPr>
          <p:nvPr/>
        </p:nvSpPr>
        <p:spPr bwMode="auto">
          <a:xfrm flipV="1">
            <a:off x="6491288" y="5651500"/>
            <a:ext cx="223837" cy="344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3" name="Line 14"/>
          <p:cNvSpPr>
            <a:spLocks noChangeShapeType="1"/>
          </p:cNvSpPr>
          <p:nvPr/>
        </p:nvSpPr>
        <p:spPr bwMode="auto">
          <a:xfrm>
            <a:off x="7089775" y="5546725"/>
            <a:ext cx="615950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4" name="Line 15"/>
          <p:cNvSpPr>
            <a:spLocks noChangeShapeType="1"/>
          </p:cNvSpPr>
          <p:nvPr/>
        </p:nvSpPr>
        <p:spPr bwMode="auto">
          <a:xfrm flipV="1">
            <a:off x="7869238" y="3797300"/>
            <a:ext cx="204787" cy="549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5" name="Line 16"/>
          <p:cNvSpPr>
            <a:spLocks noChangeShapeType="1"/>
          </p:cNvSpPr>
          <p:nvPr/>
        </p:nvSpPr>
        <p:spPr bwMode="auto">
          <a:xfrm flipV="1">
            <a:off x="8005763" y="4048125"/>
            <a:ext cx="855662" cy="404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6" name="Line 17"/>
          <p:cNvSpPr>
            <a:spLocks noChangeShapeType="1"/>
          </p:cNvSpPr>
          <p:nvPr/>
        </p:nvSpPr>
        <p:spPr bwMode="auto">
          <a:xfrm flipH="1" flipV="1">
            <a:off x="5995988" y="4197350"/>
            <a:ext cx="239712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7" name="Line 18"/>
          <p:cNvSpPr>
            <a:spLocks noChangeShapeType="1"/>
          </p:cNvSpPr>
          <p:nvPr/>
        </p:nvSpPr>
        <p:spPr bwMode="auto">
          <a:xfrm flipH="1">
            <a:off x="5711825" y="6296025"/>
            <a:ext cx="419100" cy="33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8" name="Line 19"/>
          <p:cNvSpPr>
            <a:spLocks noChangeShapeType="1"/>
          </p:cNvSpPr>
          <p:nvPr/>
        </p:nvSpPr>
        <p:spPr bwMode="auto">
          <a:xfrm>
            <a:off x="8094663" y="6145213"/>
            <a:ext cx="90487" cy="712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9" name="Line 20"/>
          <p:cNvSpPr>
            <a:spLocks noChangeShapeType="1"/>
          </p:cNvSpPr>
          <p:nvPr/>
        </p:nvSpPr>
        <p:spPr bwMode="auto">
          <a:xfrm flipV="1">
            <a:off x="8154988" y="5651500"/>
            <a:ext cx="749300" cy="300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20" name="Line 22"/>
          <p:cNvSpPr>
            <a:spLocks noChangeShapeType="1"/>
          </p:cNvSpPr>
          <p:nvPr/>
        </p:nvSpPr>
        <p:spPr bwMode="auto">
          <a:xfrm flipV="1">
            <a:off x="6896100" y="4527550"/>
            <a:ext cx="600075" cy="585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aphicFrame>
        <p:nvGraphicFramePr>
          <p:cNvPr id="4099" name="Object 23"/>
          <p:cNvGraphicFramePr>
            <a:graphicFrameLocks noChangeAspect="1"/>
          </p:cNvGraphicFramePr>
          <p:nvPr/>
        </p:nvGraphicFramePr>
        <p:xfrm>
          <a:off x="6808788" y="4433888"/>
          <a:ext cx="32702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574" name="Equation" r:id="rId6" imgW="164880" imgH="228600" progId="Equation.3">
                  <p:embed/>
                </p:oleObj>
              </mc:Choice>
              <mc:Fallback>
                <p:oleObj name="Equation" r:id="rId6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8788" y="4433888"/>
                        <a:ext cx="327025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24"/>
          <p:cNvGraphicFramePr>
            <a:graphicFrameLocks noChangeAspect="1"/>
          </p:cNvGraphicFramePr>
          <p:nvPr/>
        </p:nvGraphicFramePr>
        <p:xfrm>
          <a:off x="7597775" y="5054600"/>
          <a:ext cx="354013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575" name="Equation" r:id="rId8" imgW="177480" imgH="241200" progId="Equation.3">
                  <p:embed/>
                </p:oleObj>
              </mc:Choice>
              <mc:Fallback>
                <p:oleObj name="Equation" r:id="rId8" imgW="177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7775" y="5054600"/>
                        <a:ext cx="354013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1" name="Line 25"/>
          <p:cNvSpPr>
            <a:spLocks noChangeShapeType="1"/>
          </p:cNvSpPr>
          <p:nvPr/>
        </p:nvSpPr>
        <p:spPr bwMode="auto">
          <a:xfrm flipH="1">
            <a:off x="7194550" y="4868863"/>
            <a:ext cx="511175" cy="509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aphicFrame>
        <p:nvGraphicFramePr>
          <p:cNvPr id="4101" name="Object 26"/>
          <p:cNvGraphicFramePr>
            <a:graphicFrameLocks noChangeAspect="1"/>
          </p:cNvGraphicFramePr>
          <p:nvPr/>
        </p:nvGraphicFramePr>
        <p:xfrm>
          <a:off x="7173913" y="4792663"/>
          <a:ext cx="32543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576" name="Equation" r:id="rId10" imgW="190440" imgH="241200" progId="Equation.3">
                  <p:embed/>
                </p:oleObj>
              </mc:Choice>
              <mc:Fallback>
                <p:oleObj name="Equation" r:id="rId10" imgW="19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3913" y="4792663"/>
                        <a:ext cx="325437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Oval 11"/>
          <p:cNvSpPr>
            <a:spLocks noChangeArrowheads="1"/>
          </p:cNvSpPr>
          <p:nvPr/>
        </p:nvSpPr>
        <p:spPr bwMode="auto">
          <a:xfrm>
            <a:off x="7407275" y="2828925"/>
            <a:ext cx="465138" cy="4508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US" sz="2000" b="1">
              <a:solidFill>
                <a:srgbClr val="000000"/>
              </a:solidFill>
              <a:latin typeface="Comic Sans MS" pitchFamily="66" charset="0"/>
              <a:ea typeface=""/>
            </a:endParaRPr>
          </a:p>
        </p:txBody>
      </p:sp>
      <p:cxnSp>
        <p:nvCxnSpPr>
          <p:cNvPr id="4123" name="Straight Connector 30"/>
          <p:cNvCxnSpPr>
            <a:cxnSpLocks noChangeShapeType="1"/>
            <a:stCxn id="26" idx="5"/>
          </p:cNvCxnSpPr>
          <p:nvPr/>
        </p:nvCxnSpPr>
        <p:spPr bwMode="auto">
          <a:xfrm rot="16200000" flipH="1">
            <a:off x="7771607" y="3245643"/>
            <a:ext cx="304800" cy="239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24" name="Rectangle 28"/>
          <p:cNvSpPr>
            <a:spLocks noChangeArrowheads="1"/>
          </p:cNvSpPr>
          <p:nvPr/>
        </p:nvSpPr>
        <p:spPr bwMode="auto">
          <a:xfrm>
            <a:off x="7318375" y="2484438"/>
            <a:ext cx="1385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destination</a:t>
            </a:r>
          </a:p>
        </p:txBody>
      </p:sp>
    </p:spTree>
    <p:extLst>
      <p:ext uri="{BB962C8B-B14F-4D97-AF65-F5344CB8AC3E}">
        <p14:creationId xmlns:p14="http://schemas.microsoft.com/office/powerpoint/2010/main" val="419723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6002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overview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control plane</a:t>
            </a:r>
          </a:p>
          <a:p>
            <a:pPr marL="914400" lvl="1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Link weights assignment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 computation</a:t>
            </a:r>
          </a:p>
          <a:p>
            <a:pPr marL="1828800" lvl="3" indent="-457200">
              <a:spcBef>
                <a:spcPct val="20000"/>
              </a:spcBef>
              <a:buClr>
                <a:srgbClr val="C00000"/>
              </a:buClr>
              <a:buSzPct val="85000"/>
              <a:buFont typeface="Wingdings" charset="2"/>
              <a:buChar char="Ø"/>
              <a:defRPr/>
            </a:pPr>
            <a:r>
              <a:rPr lang="en-US" altLang="en-US" i="1" dirty="0">
                <a:solidFill>
                  <a:srgbClr val="C00000"/>
                </a:solidFill>
                <a:latin typeface="+mn-lt"/>
                <a:ea typeface=""/>
              </a:rPr>
              <a:t>distributed distance vector protocols</a:t>
            </a:r>
          </a:p>
          <a:p>
            <a:pPr marL="2286000" lvl="4" indent="-457200">
              <a:spcBef>
                <a:spcPct val="20000"/>
              </a:spcBef>
              <a:buClr>
                <a:srgbClr val="C00000"/>
              </a:buClr>
              <a:buSzPct val="85000"/>
              <a:buFont typeface="Wingdings" charset="2"/>
              <a:buChar char="Ø"/>
              <a:defRPr/>
            </a:pPr>
            <a:r>
              <a:rPr lang="en-US" altLang="en-US" i="1" dirty="0">
                <a:solidFill>
                  <a:srgbClr val="C00000"/>
                </a:solidFill>
                <a:ea typeface=""/>
              </a:rPr>
              <a:t>synchronous Bellman-Ford (SBF)</a:t>
            </a:r>
          </a:p>
        </p:txBody>
      </p:sp>
    </p:spTree>
    <p:extLst>
      <p:ext uri="{BB962C8B-B14F-4D97-AF65-F5344CB8AC3E}">
        <p14:creationId xmlns:p14="http://schemas.microsoft.com/office/powerpoint/2010/main" val="200479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42C38128-273A-2C47-AC2B-986DFBA87499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a typeface="宋体" charset="-122"/>
              </a:rPr>
              <a:t>Synchronous Bellman-Ford (SBF)</a:t>
            </a:r>
            <a:endParaRPr lang="en-US" altLang="en-US" sz="2800"/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90625"/>
            <a:ext cx="8051800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Nodes update in rounds: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there is a global clock;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at the beginning of each round, each node sends its estimate to all of its neighbors;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at the end of the round, updates its estimation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1881188" y="3346450"/>
          <a:ext cx="5691187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359" name="Equation" r:id="rId4" imgW="1968480" imgH="241200" progId="Equation.3">
                  <p:embed/>
                </p:oleObj>
              </mc:Choice>
              <mc:Fallback>
                <p:oleObj name="Equation" r:id="rId4" imgW="1968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1188" y="3346450"/>
                        <a:ext cx="5691187" cy="7000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7" name="Freeform 7"/>
          <p:cNvSpPr>
            <a:spLocks/>
          </p:cNvSpPr>
          <p:nvPr/>
        </p:nvSpPr>
        <p:spPr bwMode="auto">
          <a:xfrm>
            <a:off x="6438900" y="180975"/>
            <a:ext cx="2533650" cy="1549400"/>
          </a:xfrm>
          <a:custGeom>
            <a:avLst/>
            <a:gdLst>
              <a:gd name="T0" fmla="*/ 2147483647 w 1757"/>
              <a:gd name="T1" fmla="*/ 2147483647 h 1150"/>
              <a:gd name="T2" fmla="*/ 2147483647 w 1757"/>
              <a:gd name="T3" fmla="*/ 2147483647 h 1150"/>
              <a:gd name="T4" fmla="*/ 2147483647 w 1757"/>
              <a:gd name="T5" fmla="*/ 2147483647 h 1150"/>
              <a:gd name="T6" fmla="*/ 2147483647 w 1757"/>
              <a:gd name="T7" fmla="*/ 2147483647 h 1150"/>
              <a:gd name="T8" fmla="*/ 2147483647 w 1757"/>
              <a:gd name="T9" fmla="*/ 2147483647 h 1150"/>
              <a:gd name="T10" fmla="*/ 2147483647 w 1757"/>
              <a:gd name="T11" fmla="*/ 2147483647 h 1150"/>
              <a:gd name="T12" fmla="*/ 2147483647 w 1757"/>
              <a:gd name="T13" fmla="*/ 2147483647 h 1150"/>
              <a:gd name="T14" fmla="*/ 2147483647 w 1757"/>
              <a:gd name="T15" fmla="*/ 2147483647 h 1150"/>
              <a:gd name="T16" fmla="*/ 2147483647 w 1757"/>
              <a:gd name="T17" fmla="*/ 2147483647 h 1150"/>
              <a:gd name="T18" fmla="*/ 2147483647 w 1757"/>
              <a:gd name="T19" fmla="*/ 2147483647 h 1150"/>
              <a:gd name="T20" fmla="*/ 2147483647 w 1757"/>
              <a:gd name="T21" fmla="*/ 2147483647 h 115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57"/>
              <a:gd name="T34" fmla="*/ 0 h 1150"/>
              <a:gd name="T35" fmla="*/ 1757 w 1757"/>
              <a:gd name="T36" fmla="*/ 1150 h 115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57" h="1150">
                <a:moveTo>
                  <a:pt x="108" y="402"/>
                </a:moveTo>
                <a:cubicBezTo>
                  <a:pt x="161" y="324"/>
                  <a:pt x="275" y="278"/>
                  <a:pt x="390" y="216"/>
                </a:cubicBezTo>
                <a:cubicBezTo>
                  <a:pt x="505" y="154"/>
                  <a:pt x="642" y="54"/>
                  <a:pt x="801" y="27"/>
                </a:cubicBezTo>
                <a:cubicBezTo>
                  <a:pt x="960" y="0"/>
                  <a:pt x="1208" y="35"/>
                  <a:pt x="1341" y="54"/>
                </a:cubicBezTo>
                <a:cubicBezTo>
                  <a:pt x="1474" y="73"/>
                  <a:pt x="1548" y="68"/>
                  <a:pt x="1602" y="141"/>
                </a:cubicBezTo>
                <a:cubicBezTo>
                  <a:pt x="1656" y="214"/>
                  <a:pt x="1658" y="339"/>
                  <a:pt x="1665" y="489"/>
                </a:cubicBezTo>
                <a:cubicBezTo>
                  <a:pt x="1672" y="639"/>
                  <a:pt x="1757" y="938"/>
                  <a:pt x="1644" y="1044"/>
                </a:cubicBezTo>
                <a:cubicBezTo>
                  <a:pt x="1531" y="1150"/>
                  <a:pt x="1168" y="1121"/>
                  <a:pt x="984" y="1125"/>
                </a:cubicBezTo>
                <a:cubicBezTo>
                  <a:pt x="800" y="1129"/>
                  <a:pt x="692" y="1141"/>
                  <a:pt x="540" y="1068"/>
                </a:cubicBezTo>
                <a:cubicBezTo>
                  <a:pt x="388" y="995"/>
                  <a:pt x="144" y="795"/>
                  <a:pt x="72" y="684"/>
                </a:cubicBezTo>
                <a:cubicBezTo>
                  <a:pt x="0" y="573"/>
                  <a:pt x="55" y="480"/>
                  <a:pt x="108" y="40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28" name="Freeform 8"/>
          <p:cNvSpPr>
            <a:spLocks/>
          </p:cNvSpPr>
          <p:nvPr/>
        </p:nvSpPr>
        <p:spPr bwMode="auto">
          <a:xfrm>
            <a:off x="6950075" y="601663"/>
            <a:ext cx="492125" cy="250825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29" name="Oval 9"/>
          <p:cNvSpPr>
            <a:spLocks noChangeArrowheads="1"/>
          </p:cNvSpPr>
          <p:nvPr/>
        </p:nvSpPr>
        <p:spPr bwMode="auto">
          <a:xfrm>
            <a:off x="6573838" y="927100"/>
            <a:ext cx="452437" cy="10953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30" name="Line 10"/>
          <p:cNvSpPr>
            <a:spLocks noChangeShapeType="1"/>
          </p:cNvSpPr>
          <p:nvPr/>
        </p:nvSpPr>
        <p:spPr bwMode="auto">
          <a:xfrm>
            <a:off x="6573838" y="917575"/>
            <a:ext cx="1587" cy="68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31" name="Line 11"/>
          <p:cNvSpPr>
            <a:spLocks noChangeShapeType="1"/>
          </p:cNvSpPr>
          <p:nvPr/>
        </p:nvSpPr>
        <p:spPr bwMode="auto">
          <a:xfrm>
            <a:off x="7026275" y="917575"/>
            <a:ext cx="1588" cy="68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32" name="Rectangle 12"/>
          <p:cNvSpPr>
            <a:spLocks noChangeArrowheads="1"/>
          </p:cNvSpPr>
          <p:nvPr/>
        </p:nvSpPr>
        <p:spPr bwMode="auto">
          <a:xfrm>
            <a:off x="6573838" y="917575"/>
            <a:ext cx="447675" cy="666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33" name="Oval 13"/>
          <p:cNvSpPr>
            <a:spLocks noChangeArrowheads="1"/>
          </p:cNvSpPr>
          <p:nvPr/>
        </p:nvSpPr>
        <p:spPr bwMode="auto">
          <a:xfrm>
            <a:off x="6570663" y="838200"/>
            <a:ext cx="450850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34" name="Oval 14"/>
          <p:cNvSpPr>
            <a:spLocks noChangeArrowheads="1"/>
          </p:cNvSpPr>
          <p:nvPr/>
        </p:nvSpPr>
        <p:spPr bwMode="auto">
          <a:xfrm>
            <a:off x="7251700" y="519113"/>
            <a:ext cx="452438" cy="10953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35" name="Line 15"/>
          <p:cNvSpPr>
            <a:spLocks noChangeShapeType="1"/>
          </p:cNvSpPr>
          <p:nvPr/>
        </p:nvSpPr>
        <p:spPr bwMode="auto">
          <a:xfrm>
            <a:off x="7251700" y="509588"/>
            <a:ext cx="1588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36" name="Line 16"/>
          <p:cNvSpPr>
            <a:spLocks noChangeShapeType="1"/>
          </p:cNvSpPr>
          <p:nvPr/>
        </p:nvSpPr>
        <p:spPr bwMode="auto">
          <a:xfrm>
            <a:off x="7704138" y="509588"/>
            <a:ext cx="1587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37" name="Rectangle 17"/>
          <p:cNvSpPr>
            <a:spLocks noChangeArrowheads="1"/>
          </p:cNvSpPr>
          <p:nvPr/>
        </p:nvSpPr>
        <p:spPr bwMode="auto">
          <a:xfrm>
            <a:off x="7251700" y="509588"/>
            <a:ext cx="447675" cy="666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38" name="Oval 18"/>
          <p:cNvSpPr>
            <a:spLocks noChangeArrowheads="1"/>
          </p:cNvSpPr>
          <p:nvPr/>
        </p:nvSpPr>
        <p:spPr bwMode="auto">
          <a:xfrm>
            <a:off x="7248525" y="430213"/>
            <a:ext cx="450850" cy="12858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39" name="Oval 19"/>
          <p:cNvSpPr>
            <a:spLocks noChangeArrowheads="1"/>
          </p:cNvSpPr>
          <p:nvPr/>
        </p:nvSpPr>
        <p:spPr bwMode="auto">
          <a:xfrm>
            <a:off x="8237538" y="514350"/>
            <a:ext cx="449262" cy="10795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40" name="Line 20"/>
          <p:cNvSpPr>
            <a:spLocks noChangeShapeType="1"/>
          </p:cNvSpPr>
          <p:nvPr/>
        </p:nvSpPr>
        <p:spPr bwMode="auto">
          <a:xfrm>
            <a:off x="8237538" y="504825"/>
            <a:ext cx="1587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41" name="Line 21"/>
          <p:cNvSpPr>
            <a:spLocks noChangeShapeType="1"/>
          </p:cNvSpPr>
          <p:nvPr/>
        </p:nvSpPr>
        <p:spPr bwMode="auto">
          <a:xfrm>
            <a:off x="8686800" y="504825"/>
            <a:ext cx="1588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42" name="Rectangle 22"/>
          <p:cNvSpPr>
            <a:spLocks noChangeArrowheads="1"/>
          </p:cNvSpPr>
          <p:nvPr/>
        </p:nvSpPr>
        <p:spPr bwMode="auto">
          <a:xfrm>
            <a:off x="8237538" y="504825"/>
            <a:ext cx="444500" cy="65088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43" name="Oval 23"/>
          <p:cNvSpPr>
            <a:spLocks noChangeArrowheads="1"/>
          </p:cNvSpPr>
          <p:nvPr/>
        </p:nvSpPr>
        <p:spPr bwMode="auto">
          <a:xfrm>
            <a:off x="8240713" y="428625"/>
            <a:ext cx="450850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44" name="Freeform 24"/>
          <p:cNvSpPr>
            <a:spLocks/>
          </p:cNvSpPr>
          <p:nvPr/>
        </p:nvSpPr>
        <p:spPr bwMode="auto">
          <a:xfrm>
            <a:off x="8477250" y="638175"/>
            <a:ext cx="66675" cy="730250"/>
          </a:xfrm>
          <a:custGeom>
            <a:avLst/>
            <a:gdLst>
              <a:gd name="T0" fmla="*/ 0 w 1"/>
              <a:gd name="T1" fmla="*/ 0 h 522"/>
              <a:gd name="T2" fmla="*/ 0 w 1"/>
              <a:gd name="T3" fmla="*/ 2147483647 h 522"/>
              <a:gd name="T4" fmla="*/ 0 60000 65536"/>
              <a:gd name="T5" fmla="*/ 0 60000 65536"/>
              <a:gd name="T6" fmla="*/ 0 w 1"/>
              <a:gd name="T7" fmla="*/ 0 h 522"/>
              <a:gd name="T8" fmla="*/ 1 w 1"/>
              <a:gd name="T9" fmla="*/ 522 h 52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22">
                <a:moveTo>
                  <a:pt x="0" y="0"/>
                </a:moveTo>
                <a:lnTo>
                  <a:pt x="0" y="52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45" name="Freeform 25"/>
          <p:cNvSpPr>
            <a:spLocks/>
          </p:cNvSpPr>
          <p:nvPr/>
        </p:nvSpPr>
        <p:spPr bwMode="auto">
          <a:xfrm>
            <a:off x="7477125" y="646113"/>
            <a:ext cx="1588" cy="722312"/>
          </a:xfrm>
          <a:custGeom>
            <a:avLst/>
            <a:gdLst>
              <a:gd name="T0" fmla="*/ 0 w 1"/>
              <a:gd name="T1" fmla="*/ 0 h 537"/>
              <a:gd name="T2" fmla="*/ 0 w 1"/>
              <a:gd name="T3" fmla="*/ 2147483647 h 537"/>
              <a:gd name="T4" fmla="*/ 0 60000 65536"/>
              <a:gd name="T5" fmla="*/ 0 60000 65536"/>
              <a:gd name="T6" fmla="*/ 0 w 1"/>
              <a:gd name="T7" fmla="*/ 0 h 537"/>
              <a:gd name="T8" fmla="*/ 1 w 1"/>
              <a:gd name="T9" fmla="*/ 537 h 53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37">
                <a:moveTo>
                  <a:pt x="0" y="0"/>
                </a:moveTo>
                <a:lnTo>
                  <a:pt x="0" y="537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46" name="Freeform 26"/>
          <p:cNvSpPr>
            <a:spLocks/>
          </p:cNvSpPr>
          <p:nvPr/>
        </p:nvSpPr>
        <p:spPr bwMode="auto">
          <a:xfrm>
            <a:off x="7723188" y="1474788"/>
            <a:ext cx="528637" cy="0"/>
          </a:xfrm>
          <a:custGeom>
            <a:avLst/>
            <a:gdLst>
              <a:gd name="T0" fmla="*/ 2147483647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0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47" name="Freeform 27"/>
          <p:cNvSpPr>
            <a:spLocks/>
          </p:cNvSpPr>
          <p:nvPr/>
        </p:nvSpPr>
        <p:spPr bwMode="auto">
          <a:xfrm>
            <a:off x="6872288" y="1038225"/>
            <a:ext cx="396875" cy="355600"/>
          </a:xfrm>
          <a:custGeom>
            <a:avLst/>
            <a:gdLst>
              <a:gd name="T0" fmla="*/ 2147483647 w 276"/>
              <a:gd name="T1" fmla="*/ 2147483647 h 264"/>
              <a:gd name="T2" fmla="*/ 0 w 276"/>
              <a:gd name="T3" fmla="*/ 0 h 264"/>
              <a:gd name="T4" fmla="*/ 0 60000 65536"/>
              <a:gd name="T5" fmla="*/ 0 60000 65536"/>
              <a:gd name="T6" fmla="*/ 0 w 276"/>
              <a:gd name="T7" fmla="*/ 0 h 264"/>
              <a:gd name="T8" fmla="*/ 276 w 276"/>
              <a:gd name="T9" fmla="*/ 264 h 2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6" h="264">
                <a:moveTo>
                  <a:pt x="276" y="264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48" name="Freeform 28"/>
          <p:cNvSpPr>
            <a:spLocks/>
          </p:cNvSpPr>
          <p:nvPr/>
        </p:nvSpPr>
        <p:spPr bwMode="auto">
          <a:xfrm>
            <a:off x="7715250" y="544513"/>
            <a:ext cx="527050" cy="1587"/>
          </a:xfrm>
          <a:custGeom>
            <a:avLst/>
            <a:gdLst>
              <a:gd name="T0" fmla="*/ 2147483647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5149" name="Group 29"/>
          <p:cNvGrpSpPr>
            <a:grpSpLocks/>
          </p:cNvGrpSpPr>
          <p:nvPr/>
        </p:nvGrpSpPr>
        <p:grpSpPr bwMode="auto">
          <a:xfrm>
            <a:off x="6607175" y="773113"/>
            <a:ext cx="369888" cy="398462"/>
            <a:chOff x="2928" y="2429"/>
            <a:chExt cx="259" cy="295"/>
          </a:xfrm>
        </p:grpSpPr>
        <p:sp>
          <p:nvSpPr>
            <p:cNvPr id="5242" name="Rectangle 30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243" name="Text Box 31"/>
            <p:cNvSpPr txBox="1">
              <a:spLocks noChangeArrowheads="1"/>
            </p:cNvSpPr>
            <p:nvPr/>
          </p:nvSpPr>
          <p:spPr bwMode="auto">
            <a:xfrm>
              <a:off x="2928" y="2429"/>
              <a:ext cx="259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A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5150" name="Group 32"/>
          <p:cNvGrpSpPr>
            <a:grpSpLocks/>
          </p:cNvGrpSpPr>
          <p:nvPr/>
        </p:nvGrpSpPr>
        <p:grpSpPr bwMode="auto">
          <a:xfrm>
            <a:off x="7261225" y="1289050"/>
            <a:ext cx="455613" cy="396875"/>
            <a:chOff x="1740" y="2306"/>
            <a:chExt cx="316" cy="274"/>
          </a:xfrm>
        </p:grpSpPr>
        <p:sp>
          <p:nvSpPr>
            <p:cNvPr id="5234" name="Oval 33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235" name="Line 34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36" name="Line 35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37" name="Rectangle 36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5238" name="Oval 37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grpSp>
          <p:nvGrpSpPr>
            <p:cNvPr id="5239" name="Group 38"/>
            <p:cNvGrpSpPr>
              <a:grpSpLocks/>
            </p:cNvGrpSpPr>
            <p:nvPr/>
          </p:nvGrpSpPr>
          <p:grpSpPr bwMode="auto">
            <a:xfrm>
              <a:off x="1781" y="2306"/>
              <a:ext cx="238" cy="274"/>
              <a:chOff x="2936" y="2429"/>
              <a:chExt cx="241" cy="274"/>
            </a:xfrm>
          </p:grpSpPr>
          <p:sp>
            <p:nvSpPr>
              <p:cNvPr id="5240" name="Rectangle 3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5241" name="Text Box 40"/>
              <p:cNvSpPr txBox="1">
                <a:spLocks noChangeArrowheads="1"/>
              </p:cNvSpPr>
              <p:nvPr/>
            </p:nvSpPr>
            <p:spPr bwMode="auto">
              <a:xfrm>
                <a:off x="2936" y="2429"/>
                <a:ext cx="241" cy="2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E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</p:grpSp>
      <p:grpSp>
        <p:nvGrpSpPr>
          <p:cNvPr id="5151" name="Group 41"/>
          <p:cNvGrpSpPr>
            <a:grpSpLocks/>
          </p:cNvGrpSpPr>
          <p:nvPr/>
        </p:nvGrpSpPr>
        <p:grpSpPr bwMode="auto">
          <a:xfrm>
            <a:off x="8256588" y="1303338"/>
            <a:ext cx="455612" cy="396875"/>
            <a:chOff x="1051" y="2303"/>
            <a:chExt cx="316" cy="295"/>
          </a:xfrm>
        </p:grpSpPr>
        <p:sp>
          <p:nvSpPr>
            <p:cNvPr id="5226" name="Oval 42"/>
            <p:cNvSpPr>
              <a:spLocks noChangeArrowheads="1"/>
            </p:cNvSpPr>
            <p:nvPr/>
          </p:nvSpPr>
          <p:spPr bwMode="auto">
            <a:xfrm>
              <a:off x="1054" y="2423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227" name="Line 43"/>
            <p:cNvSpPr>
              <a:spLocks noChangeShapeType="1"/>
            </p:cNvSpPr>
            <p:nvPr/>
          </p:nvSpPr>
          <p:spPr bwMode="auto">
            <a:xfrm>
              <a:off x="1054" y="2416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28" name="Line 44"/>
            <p:cNvSpPr>
              <a:spLocks noChangeShapeType="1"/>
            </p:cNvSpPr>
            <p:nvPr/>
          </p:nvSpPr>
          <p:spPr bwMode="auto">
            <a:xfrm>
              <a:off x="1367" y="2416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29" name="Rectangle 45"/>
            <p:cNvSpPr>
              <a:spLocks noChangeArrowheads="1"/>
            </p:cNvSpPr>
            <p:nvPr/>
          </p:nvSpPr>
          <p:spPr bwMode="auto">
            <a:xfrm>
              <a:off x="1054" y="2416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5230" name="Oval 46"/>
            <p:cNvSpPr>
              <a:spLocks noChangeArrowheads="1"/>
            </p:cNvSpPr>
            <p:nvPr/>
          </p:nvSpPr>
          <p:spPr bwMode="auto">
            <a:xfrm>
              <a:off x="1051" y="2357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grpSp>
          <p:nvGrpSpPr>
            <p:cNvPr id="5231" name="Group 47"/>
            <p:cNvGrpSpPr>
              <a:grpSpLocks/>
            </p:cNvGrpSpPr>
            <p:nvPr/>
          </p:nvGrpSpPr>
          <p:grpSpPr bwMode="auto">
            <a:xfrm>
              <a:off x="1094" y="2303"/>
              <a:ext cx="254" cy="295"/>
              <a:chOff x="2930" y="2429"/>
              <a:chExt cx="257" cy="295"/>
            </a:xfrm>
          </p:grpSpPr>
          <p:sp>
            <p:nvSpPr>
              <p:cNvPr id="5232" name="Rectangle 4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5233" name="Text Box 49"/>
              <p:cNvSpPr txBox="1">
                <a:spLocks noChangeArrowheads="1"/>
              </p:cNvSpPr>
              <p:nvPr/>
            </p:nvSpPr>
            <p:spPr bwMode="auto">
              <a:xfrm>
                <a:off x="2930" y="2429"/>
                <a:ext cx="257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 b="1">
                    <a:solidFill>
                      <a:srgbClr val="000000"/>
                    </a:solidFill>
                    <a:ea typeface=""/>
                  </a:rPr>
                  <a:t>D</a:t>
                </a:r>
                <a:endParaRPr lang="en-US" altLang="en-US" b="1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</p:grpSp>
      <p:grpSp>
        <p:nvGrpSpPr>
          <p:cNvPr id="5152" name="Group 50"/>
          <p:cNvGrpSpPr>
            <a:grpSpLocks/>
          </p:cNvGrpSpPr>
          <p:nvPr/>
        </p:nvGrpSpPr>
        <p:grpSpPr bwMode="auto">
          <a:xfrm>
            <a:off x="8302625" y="361950"/>
            <a:ext cx="336550" cy="396875"/>
            <a:chOff x="2939" y="2429"/>
            <a:chExt cx="237" cy="295"/>
          </a:xfrm>
        </p:grpSpPr>
        <p:sp>
          <p:nvSpPr>
            <p:cNvPr id="5224" name="Rectangle 51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225" name="Text Box 52"/>
            <p:cNvSpPr txBox="1">
              <a:spLocks noChangeArrowheads="1"/>
            </p:cNvSpPr>
            <p:nvPr/>
          </p:nvSpPr>
          <p:spPr bwMode="auto">
            <a:xfrm>
              <a:off x="2939" y="2429"/>
              <a:ext cx="237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C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5153" name="Group 53"/>
          <p:cNvGrpSpPr>
            <a:grpSpLocks/>
          </p:cNvGrpSpPr>
          <p:nvPr/>
        </p:nvGrpSpPr>
        <p:grpSpPr bwMode="auto">
          <a:xfrm>
            <a:off x="7312025" y="361950"/>
            <a:ext cx="344488" cy="396875"/>
            <a:chOff x="2937" y="2429"/>
            <a:chExt cx="241" cy="295"/>
          </a:xfrm>
        </p:grpSpPr>
        <p:sp>
          <p:nvSpPr>
            <p:cNvPr id="5222" name="Rectangle 54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223" name="Text Box 55"/>
            <p:cNvSpPr txBox="1">
              <a:spLocks noChangeArrowheads="1"/>
            </p:cNvSpPr>
            <p:nvPr/>
          </p:nvSpPr>
          <p:spPr bwMode="auto">
            <a:xfrm>
              <a:off x="2937" y="2429"/>
              <a:ext cx="241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B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sp>
        <p:nvSpPr>
          <p:cNvPr id="5154" name="Text Box 56"/>
          <p:cNvSpPr txBox="1">
            <a:spLocks noChangeArrowheads="1"/>
          </p:cNvSpPr>
          <p:nvPr/>
        </p:nvSpPr>
        <p:spPr bwMode="auto">
          <a:xfrm>
            <a:off x="6935788" y="4111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7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55" name="Text Box 57"/>
          <p:cNvSpPr txBox="1">
            <a:spLocks noChangeArrowheads="1"/>
          </p:cNvSpPr>
          <p:nvPr/>
        </p:nvSpPr>
        <p:spPr bwMode="auto">
          <a:xfrm>
            <a:off x="7421563" y="8302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8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56" name="Text Box 58"/>
          <p:cNvSpPr txBox="1">
            <a:spLocks noChangeArrowheads="1"/>
          </p:cNvSpPr>
          <p:nvPr/>
        </p:nvSpPr>
        <p:spPr bwMode="auto">
          <a:xfrm>
            <a:off x="6743700" y="1117600"/>
            <a:ext cx="4270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10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57" name="Text Box 59"/>
          <p:cNvSpPr txBox="1">
            <a:spLocks noChangeArrowheads="1"/>
          </p:cNvSpPr>
          <p:nvPr/>
        </p:nvSpPr>
        <p:spPr bwMode="auto">
          <a:xfrm>
            <a:off x="7886700" y="143351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2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58" name="Text Box 60"/>
          <p:cNvSpPr txBox="1">
            <a:spLocks noChangeArrowheads="1"/>
          </p:cNvSpPr>
          <p:nvPr/>
        </p:nvSpPr>
        <p:spPr bwMode="auto">
          <a:xfrm>
            <a:off x="7843838" y="282575"/>
            <a:ext cx="287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1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59" name="Text Box 61"/>
          <p:cNvSpPr txBox="1">
            <a:spLocks noChangeArrowheads="1"/>
          </p:cNvSpPr>
          <p:nvPr/>
        </p:nvSpPr>
        <p:spPr bwMode="auto">
          <a:xfrm>
            <a:off x="8475663" y="822325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2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60" name="Line 62"/>
          <p:cNvSpPr>
            <a:spLocks noChangeShapeType="1"/>
          </p:cNvSpPr>
          <p:nvPr/>
        </p:nvSpPr>
        <p:spPr bwMode="auto">
          <a:xfrm>
            <a:off x="914400" y="4467225"/>
            <a:ext cx="6910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1" name="Line 63"/>
          <p:cNvSpPr>
            <a:spLocks noChangeShapeType="1"/>
          </p:cNvSpPr>
          <p:nvPr/>
        </p:nvSpPr>
        <p:spPr bwMode="auto">
          <a:xfrm>
            <a:off x="933450" y="5114925"/>
            <a:ext cx="6910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2" name="Line 64"/>
          <p:cNvSpPr>
            <a:spLocks noChangeShapeType="1"/>
          </p:cNvSpPr>
          <p:nvPr/>
        </p:nvSpPr>
        <p:spPr bwMode="auto">
          <a:xfrm>
            <a:off x="917575" y="5743575"/>
            <a:ext cx="6910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3" name="Line 65"/>
          <p:cNvSpPr>
            <a:spLocks noChangeShapeType="1"/>
          </p:cNvSpPr>
          <p:nvPr/>
        </p:nvSpPr>
        <p:spPr bwMode="auto">
          <a:xfrm>
            <a:off x="1409700" y="4048125"/>
            <a:ext cx="14288" cy="25781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4" name="Line 66"/>
          <p:cNvSpPr>
            <a:spLocks noChangeShapeType="1"/>
          </p:cNvSpPr>
          <p:nvPr/>
        </p:nvSpPr>
        <p:spPr bwMode="auto">
          <a:xfrm>
            <a:off x="3136900" y="4065588"/>
            <a:ext cx="14288" cy="25781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5" name="Line 67"/>
          <p:cNvSpPr>
            <a:spLocks noChangeShapeType="1"/>
          </p:cNvSpPr>
          <p:nvPr/>
        </p:nvSpPr>
        <p:spPr bwMode="auto">
          <a:xfrm>
            <a:off x="4833938" y="4083050"/>
            <a:ext cx="14287" cy="25781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6" name="Line 68"/>
          <p:cNvSpPr>
            <a:spLocks noChangeShapeType="1"/>
          </p:cNvSpPr>
          <p:nvPr/>
        </p:nvSpPr>
        <p:spPr bwMode="auto">
          <a:xfrm>
            <a:off x="6318250" y="4052888"/>
            <a:ext cx="14288" cy="25781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7" name="Line 75"/>
          <p:cNvSpPr>
            <a:spLocks noChangeShapeType="1"/>
          </p:cNvSpPr>
          <p:nvPr/>
        </p:nvSpPr>
        <p:spPr bwMode="auto">
          <a:xfrm>
            <a:off x="927100" y="6208713"/>
            <a:ext cx="6910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8" name="Line 78"/>
          <p:cNvSpPr>
            <a:spLocks noChangeShapeType="1"/>
          </p:cNvSpPr>
          <p:nvPr/>
        </p:nvSpPr>
        <p:spPr bwMode="auto">
          <a:xfrm>
            <a:off x="928688" y="6618288"/>
            <a:ext cx="6910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9" name="Group 128"/>
          <p:cNvGrpSpPr>
            <a:grpSpLocks/>
          </p:cNvGrpSpPr>
          <p:nvPr/>
        </p:nvGrpSpPr>
        <p:grpSpPr bwMode="auto">
          <a:xfrm>
            <a:off x="1379538" y="4451350"/>
            <a:ext cx="1573212" cy="2159000"/>
            <a:chOff x="869" y="2804"/>
            <a:chExt cx="991" cy="1360"/>
          </a:xfrm>
        </p:grpSpPr>
        <p:sp>
          <p:nvSpPr>
            <p:cNvPr id="5211" name="Line 71"/>
            <p:cNvSpPr>
              <a:spLocks noChangeShapeType="1"/>
            </p:cNvSpPr>
            <p:nvPr/>
          </p:nvSpPr>
          <p:spPr bwMode="auto">
            <a:xfrm>
              <a:off x="906" y="2823"/>
              <a:ext cx="737" cy="3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2" name="Line 80"/>
            <p:cNvSpPr>
              <a:spLocks noChangeShapeType="1"/>
            </p:cNvSpPr>
            <p:nvPr/>
          </p:nvSpPr>
          <p:spPr bwMode="auto">
            <a:xfrm>
              <a:off x="897" y="2823"/>
              <a:ext cx="340" cy="7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3" name="Line 81"/>
            <p:cNvSpPr>
              <a:spLocks noChangeShapeType="1"/>
            </p:cNvSpPr>
            <p:nvPr/>
          </p:nvSpPr>
          <p:spPr bwMode="auto">
            <a:xfrm flipV="1">
              <a:off x="888" y="2804"/>
              <a:ext cx="727" cy="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4" name="Line 82"/>
            <p:cNvSpPr>
              <a:spLocks noChangeShapeType="1"/>
            </p:cNvSpPr>
            <p:nvPr/>
          </p:nvSpPr>
          <p:spPr bwMode="auto">
            <a:xfrm>
              <a:off x="888" y="3239"/>
              <a:ext cx="273" cy="6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5" name="Line 83"/>
            <p:cNvSpPr>
              <a:spLocks noChangeShapeType="1"/>
            </p:cNvSpPr>
            <p:nvPr/>
          </p:nvSpPr>
          <p:spPr bwMode="auto">
            <a:xfrm flipV="1">
              <a:off x="878" y="2814"/>
              <a:ext cx="359" cy="8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6" name="Line 84"/>
            <p:cNvSpPr>
              <a:spLocks noChangeShapeType="1"/>
            </p:cNvSpPr>
            <p:nvPr/>
          </p:nvSpPr>
          <p:spPr bwMode="auto">
            <a:xfrm>
              <a:off x="869" y="3626"/>
              <a:ext cx="406" cy="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7" name="Line 85"/>
            <p:cNvSpPr>
              <a:spLocks noChangeShapeType="1"/>
            </p:cNvSpPr>
            <p:nvPr/>
          </p:nvSpPr>
          <p:spPr bwMode="auto">
            <a:xfrm flipV="1">
              <a:off x="888" y="3220"/>
              <a:ext cx="302" cy="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8" name="Line 86"/>
            <p:cNvSpPr>
              <a:spLocks noChangeShapeType="1"/>
            </p:cNvSpPr>
            <p:nvPr/>
          </p:nvSpPr>
          <p:spPr bwMode="auto">
            <a:xfrm>
              <a:off x="878" y="3909"/>
              <a:ext cx="321" cy="2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9" name="Line 87"/>
            <p:cNvSpPr>
              <a:spLocks noChangeShapeType="1"/>
            </p:cNvSpPr>
            <p:nvPr/>
          </p:nvSpPr>
          <p:spPr bwMode="auto">
            <a:xfrm flipV="1">
              <a:off x="906" y="3626"/>
              <a:ext cx="576" cy="5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20" name="Line 88"/>
            <p:cNvSpPr>
              <a:spLocks noChangeShapeType="1"/>
            </p:cNvSpPr>
            <p:nvPr/>
          </p:nvSpPr>
          <p:spPr bwMode="auto">
            <a:xfrm flipV="1">
              <a:off x="906" y="3919"/>
              <a:ext cx="95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21" name="Line 89"/>
            <p:cNvSpPr>
              <a:spLocks noChangeShapeType="1"/>
            </p:cNvSpPr>
            <p:nvPr/>
          </p:nvSpPr>
          <p:spPr bwMode="auto">
            <a:xfrm>
              <a:off x="888" y="3210"/>
              <a:ext cx="972" cy="4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sp>
        <p:nvSpPr>
          <p:cNvPr id="5170" name="Text Box 90"/>
          <p:cNvSpPr txBox="1">
            <a:spLocks noChangeArrowheads="1"/>
          </p:cNvSpPr>
          <p:nvPr/>
        </p:nvSpPr>
        <p:spPr bwMode="auto">
          <a:xfrm>
            <a:off x="433388" y="4183063"/>
            <a:ext cx="3508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A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71" name="Text Box 91"/>
          <p:cNvSpPr txBox="1">
            <a:spLocks noChangeArrowheads="1"/>
          </p:cNvSpPr>
          <p:nvPr/>
        </p:nvSpPr>
        <p:spPr bwMode="auto">
          <a:xfrm>
            <a:off x="441325" y="4916488"/>
            <a:ext cx="3286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B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72" name="Text Box 92"/>
          <p:cNvSpPr txBox="1">
            <a:spLocks noChangeArrowheads="1"/>
          </p:cNvSpPr>
          <p:nvPr/>
        </p:nvSpPr>
        <p:spPr bwMode="auto">
          <a:xfrm>
            <a:off x="436563" y="5549900"/>
            <a:ext cx="3286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E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73" name="Text Box 93"/>
          <p:cNvSpPr txBox="1">
            <a:spLocks noChangeArrowheads="1"/>
          </p:cNvSpPr>
          <p:nvPr/>
        </p:nvSpPr>
        <p:spPr bwMode="auto">
          <a:xfrm>
            <a:off x="450850" y="6026150"/>
            <a:ext cx="322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C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74" name="Text Box 94"/>
          <p:cNvSpPr txBox="1">
            <a:spLocks noChangeArrowheads="1"/>
          </p:cNvSpPr>
          <p:nvPr/>
        </p:nvSpPr>
        <p:spPr bwMode="auto">
          <a:xfrm>
            <a:off x="446088" y="640715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D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grpSp>
        <p:nvGrpSpPr>
          <p:cNvPr id="10" name="Group 129"/>
          <p:cNvGrpSpPr>
            <a:grpSpLocks/>
          </p:cNvGrpSpPr>
          <p:nvPr/>
        </p:nvGrpSpPr>
        <p:grpSpPr bwMode="auto">
          <a:xfrm>
            <a:off x="3106738" y="4424363"/>
            <a:ext cx="1573212" cy="2159000"/>
            <a:chOff x="1957" y="2787"/>
            <a:chExt cx="991" cy="1360"/>
          </a:xfrm>
        </p:grpSpPr>
        <p:sp>
          <p:nvSpPr>
            <p:cNvPr id="5200" name="Line 95"/>
            <p:cNvSpPr>
              <a:spLocks noChangeShapeType="1"/>
            </p:cNvSpPr>
            <p:nvPr/>
          </p:nvSpPr>
          <p:spPr bwMode="auto">
            <a:xfrm>
              <a:off x="1994" y="2806"/>
              <a:ext cx="737" cy="3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1" name="Line 96"/>
            <p:cNvSpPr>
              <a:spLocks noChangeShapeType="1"/>
            </p:cNvSpPr>
            <p:nvPr/>
          </p:nvSpPr>
          <p:spPr bwMode="auto">
            <a:xfrm>
              <a:off x="1985" y="2806"/>
              <a:ext cx="340" cy="7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2" name="Line 97"/>
            <p:cNvSpPr>
              <a:spLocks noChangeShapeType="1"/>
            </p:cNvSpPr>
            <p:nvPr/>
          </p:nvSpPr>
          <p:spPr bwMode="auto">
            <a:xfrm flipV="1">
              <a:off x="1976" y="2787"/>
              <a:ext cx="727" cy="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3" name="Line 98"/>
            <p:cNvSpPr>
              <a:spLocks noChangeShapeType="1"/>
            </p:cNvSpPr>
            <p:nvPr/>
          </p:nvSpPr>
          <p:spPr bwMode="auto">
            <a:xfrm>
              <a:off x="1976" y="3222"/>
              <a:ext cx="273" cy="6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4" name="Line 99"/>
            <p:cNvSpPr>
              <a:spLocks noChangeShapeType="1"/>
            </p:cNvSpPr>
            <p:nvPr/>
          </p:nvSpPr>
          <p:spPr bwMode="auto">
            <a:xfrm flipV="1">
              <a:off x="1966" y="2797"/>
              <a:ext cx="359" cy="8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5" name="Line 100"/>
            <p:cNvSpPr>
              <a:spLocks noChangeShapeType="1"/>
            </p:cNvSpPr>
            <p:nvPr/>
          </p:nvSpPr>
          <p:spPr bwMode="auto">
            <a:xfrm>
              <a:off x="1957" y="3609"/>
              <a:ext cx="406" cy="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6" name="Line 101"/>
            <p:cNvSpPr>
              <a:spLocks noChangeShapeType="1"/>
            </p:cNvSpPr>
            <p:nvPr/>
          </p:nvSpPr>
          <p:spPr bwMode="auto">
            <a:xfrm flipV="1">
              <a:off x="1976" y="3203"/>
              <a:ext cx="302" cy="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7" name="Line 102"/>
            <p:cNvSpPr>
              <a:spLocks noChangeShapeType="1"/>
            </p:cNvSpPr>
            <p:nvPr/>
          </p:nvSpPr>
          <p:spPr bwMode="auto">
            <a:xfrm>
              <a:off x="1966" y="3892"/>
              <a:ext cx="321" cy="2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8" name="Line 103"/>
            <p:cNvSpPr>
              <a:spLocks noChangeShapeType="1"/>
            </p:cNvSpPr>
            <p:nvPr/>
          </p:nvSpPr>
          <p:spPr bwMode="auto">
            <a:xfrm flipV="1">
              <a:off x="1994" y="3609"/>
              <a:ext cx="576" cy="5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9" name="Line 104"/>
            <p:cNvSpPr>
              <a:spLocks noChangeShapeType="1"/>
            </p:cNvSpPr>
            <p:nvPr/>
          </p:nvSpPr>
          <p:spPr bwMode="auto">
            <a:xfrm flipV="1">
              <a:off x="1994" y="3902"/>
              <a:ext cx="95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0" name="Line 105"/>
            <p:cNvSpPr>
              <a:spLocks noChangeShapeType="1"/>
            </p:cNvSpPr>
            <p:nvPr/>
          </p:nvSpPr>
          <p:spPr bwMode="auto">
            <a:xfrm>
              <a:off x="1976" y="3193"/>
              <a:ext cx="972" cy="4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grpSp>
        <p:nvGrpSpPr>
          <p:cNvPr id="11" name="Group 130"/>
          <p:cNvGrpSpPr>
            <a:grpSpLocks/>
          </p:cNvGrpSpPr>
          <p:nvPr/>
        </p:nvGrpSpPr>
        <p:grpSpPr bwMode="auto">
          <a:xfrm>
            <a:off x="4784725" y="4440238"/>
            <a:ext cx="1573213" cy="2159000"/>
            <a:chOff x="3014" y="2797"/>
            <a:chExt cx="991" cy="1360"/>
          </a:xfrm>
        </p:grpSpPr>
        <p:sp>
          <p:nvSpPr>
            <p:cNvPr id="5189" name="Line 106"/>
            <p:cNvSpPr>
              <a:spLocks noChangeShapeType="1"/>
            </p:cNvSpPr>
            <p:nvPr/>
          </p:nvSpPr>
          <p:spPr bwMode="auto">
            <a:xfrm>
              <a:off x="3051" y="2816"/>
              <a:ext cx="737" cy="3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0" name="Line 107"/>
            <p:cNvSpPr>
              <a:spLocks noChangeShapeType="1"/>
            </p:cNvSpPr>
            <p:nvPr/>
          </p:nvSpPr>
          <p:spPr bwMode="auto">
            <a:xfrm>
              <a:off x="3042" y="2816"/>
              <a:ext cx="340" cy="7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1" name="Line 108"/>
            <p:cNvSpPr>
              <a:spLocks noChangeShapeType="1"/>
            </p:cNvSpPr>
            <p:nvPr/>
          </p:nvSpPr>
          <p:spPr bwMode="auto">
            <a:xfrm flipV="1">
              <a:off x="3033" y="2797"/>
              <a:ext cx="727" cy="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2" name="Line 109"/>
            <p:cNvSpPr>
              <a:spLocks noChangeShapeType="1"/>
            </p:cNvSpPr>
            <p:nvPr/>
          </p:nvSpPr>
          <p:spPr bwMode="auto">
            <a:xfrm>
              <a:off x="3033" y="3232"/>
              <a:ext cx="273" cy="6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3" name="Line 110"/>
            <p:cNvSpPr>
              <a:spLocks noChangeShapeType="1"/>
            </p:cNvSpPr>
            <p:nvPr/>
          </p:nvSpPr>
          <p:spPr bwMode="auto">
            <a:xfrm flipV="1">
              <a:off x="3023" y="2807"/>
              <a:ext cx="359" cy="8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4" name="Line 111"/>
            <p:cNvSpPr>
              <a:spLocks noChangeShapeType="1"/>
            </p:cNvSpPr>
            <p:nvPr/>
          </p:nvSpPr>
          <p:spPr bwMode="auto">
            <a:xfrm>
              <a:off x="3014" y="3619"/>
              <a:ext cx="406" cy="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5" name="Line 112"/>
            <p:cNvSpPr>
              <a:spLocks noChangeShapeType="1"/>
            </p:cNvSpPr>
            <p:nvPr/>
          </p:nvSpPr>
          <p:spPr bwMode="auto">
            <a:xfrm flipV="1">
              <a:off x="3033" y="3213"/>
              <a:ext cx="302" cy="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6" name="Line 113"/>
            <p:cNvSpPr>
              <a:spLocks noChangeShapeType="1"/>
            </p:cNvSpPr>
            <p:nvPr/>
          </p:nvSpPr>
          <p:spPr bwMode="auto">
            <a:xfrm>
              <a:off x="3023" y="3902"/>
              <a:ext cx="321" cy="2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7" name="Line 114"/>
            <p:cNvSpPr>
              <a:spLocks noChangeShapeType="1"/>
            </p:cNvSpPr>
            <p:nvPr/>
          </p:nvSpPr>
          <p:spPr bwMode="auto">
            <a:xfrm flipV="1">
              <a:off x="3051" y="3619"/>
              <a:ext cx="576" cy="5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8" name="Line 115"/>
            <p:cNvSpPr>
              <a:spLocks noChangeShapeType="1"/>
            </p:cNvSpPr>
            <p:nvPr/>
          </p:nvSpPr>
          <p:spPr bwMode="auto">
            <a:xfrm flipV="1">
              <a:off x="3051" y="3912"/>
              <a:ext cx="95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9" name="Line 116"/>
            <p:cNvSpPr>
              <a:spLocks noChangeShapeType="1"/>
            </p:cNvSpPr>
            <p:nvPr/>
          </p:nvSpPr>
          <p:spPr bwMode="auto">
            <a:xfrm>
              <a:off x="3033" y="3203"/>
              <a:ext cx="972" cy="4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grpSp>
        <p:nvGrpSpPr>
          <p:cNvPr id="12" name="Group 131"/>
          <p:cNvGrpSpPr>
            <a:grpSpLocks/>
          </p:cNvGrpSpPr>
          <p:nvPr/>
        </p:nvGrpSpPr>
        <p:grpSpPr bwMode="auto">
          <a:xfrm>
            <a:off x="6283325" y="4451350"/>
            <a:ext cx="1573213" cy="2159000"/>
            <a:chOff x="3958" y="2804"/>
            <a:chExt cx="991" cy="1360"/>
          </a:xfrm>
        </p:grpSpPr>
        <p:sp>
          <p:nvSpPr>
            <p:cNvPr id="5178" name="Line 117"/>
            <p:cNvSpPr>
              <a:spLocks noChangeShapeType="1"/>
            </p:cNvSpPr>
            <p:nvPr/>
          </p:nvSpPr>
          <p:spPr bwMode="auto">
            <a:xfrm>
              <a:off x="3995" y="2823"/>
              <a:ext cx="737" cy="3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79" name="Line 118"/>
            <p:cNvSpPr>
              <a:spLocks noChangeShapeType="1"/>
            </p:cNvSpPr>
            <p:nvPr/>
          </p:nvSpPr>
          <p:spPr bwMode="auto">
            <a:xfrm>
              <a:off x="3986" y="2823"/>
              <a:ext cx="340" cy="7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0" name="Line 119"/>
            <p:cNvSpPr>
              <a:spLocks noChangeShapeType="1"/>
            </p:cNvSpPr>
            <p:nvPr/>
          </p:nvSpPr>
          <p:spPr bwMode="auto">
            <a:xfrm flipV="1">
              <a:off x="3977" y="2804"/>
              <a:ext cx="727" cy="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1" name="Line 120"/>
            <p:cNvSpPr>
              <a:spLocks noChangeShapeType="1"/>
            </p:cNvSpPr>
            <p:nvPr/>
          </p:nvSpPr>
          <p:spPr bwMode="auto">
            <a:xfrm>
              <a:off x="3977" y="3239"/>
              <a:ext cx="273" cy="6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2" name="Line 121"/>
            <p:cNvSpPr>
              <a:spLocks noChangeShapeType="1"/>
            </p:cNvSpPr>
            <p:nvPr/>
          </p:nvSpPr>
          <p:spPr bwMode="auto">
            <a:xfrm flipV="1">
              <a:off x="3967" y="2814"/>
              <a:ext cx="359" cy="8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3" name="Line 122"/>
            <p:cNvSpPr>
              <a:spLocks noChangeShapeType="1"/>
            </p:cNvSpPr>
            <p:nvPr/>
          </p:nvSpPr>
          <p:spPr bwMode="auto">
            <a:xfrm>
              <a:off x="3958" y="3626"/>
              <a:ext cx="406" cy="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4" name="Line 123"/>
            <p:cNvSpPr>
              <a:spLocks noChangeShapeType="1"/>
            </p:cNvSpPr>
            <p:nvPr/>
          </p:nvSpPr>
          <p:spPr bwMode="auto">
            <a:xfrm flipV="1">
              <a:off x="3977" y="3220"/>
              <a:ext cx="302" cy="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5" name="Line 124"/>
            <p:cNvSpPr>
              <a:spLocks noChangeShapeType="1"/>
            </p:cNvSpPr>
            <p:nvPr/>
          </p:nvSpPr>
          <p:spPr bwMode="auto">
            <a:xfrm>
              <a:off x="3967" y="3909"/>
              <a:ext cx="321" cy="2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6" name="Line 125"/>
            <p:cNvSpPr>
              <a:spLocks noChangeShapeType="1"/>
            </p:cNvSpPr>
            <p:nvPr/>
          </p:nvSpPr>
          <p:spPr bwMode="auto">
            <a:xfrm flipV="1">
              <a:off x="3995" y="3626"/>
              <a:ext cx="576" cy="5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7" name="Line 126"/>
            <p:cNvSpPr>
              <a:spLocks noChangeShapeType="1"/>
            </p:cNvSpPr>
            <p:nvPr/>
          </p:nvSpPr>
          <p:spPr bwMode="auto">
            <a:xfrm flipV="1">
              <a:off x="3995" y="3919"/>
              <a:ext cx="95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8" name="Line 127"/>
            <p:cNvSpPr>
              <a:spLocks noChangeShapeType="1"/>
            </p:cNvSpPr>
            <p:nvPr/>
          </p:nvSpPr>
          <p:spPr bwMode="auto">
            <a:xfrm>
              <a:off x="3977" y="3210"/>
              <a:ext cx="972" cy="4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graphicFrame>
        <p:nvGraphicFramePr>
          <p:cNvPr id="13435" name="Object 5"/>
          <p:cNvGraphicFramePr>
            <a:graphicFrameLocks noChangeAspect="1"/>
          </p:cNvGraphicFramePr>
          <p:nvPr/>
        </p:nvGraphicFramePr>
        <p:xfrm>
          <a:off x="866775" y="3735388"/>
          <a:ext cx="11080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360" name="Equation" r:id="rId6" imgW="406080" imgH="203040" progId="Equation.3">
                  <p:embed/>
                </p:oleObj>
              </mc:Choice>
              <mc:Fallback>
                <p:oleObj name="Equation" r:id="rId6" imgW="4060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775" y="3735388"/>
                        <a:ext cx="1108075" cy="4953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13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875" name="Rectangle 3"/>
              <p:cNvSpPr>
                <a:spLocks noChangeArrowheads="1"/>
              </p:cNvSpPr>
              <p:nvPr/>
            </p:nvSpPr>
            <p:spPr bwMode="auto">
              <a:xfrm>
                <a:off x="533400" y="1600200"/>
                <a:ext cx="8077200" cy="4781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Wingdings" charset="0"/>
                  <a:buChar char="q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Admin and recap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Wingdings" charset="0"/>
                  <a:buChar char="q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Network overview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Wingdings" charset="0"/>
                  <a:buChar char="q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Network control-plane path</a:t>
                </a:r>
              </a:p>
              <a:p>
                <a:pPr marL="914400" lvl="1" indent="-4572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Courier New" charset="0"/>
                  <a:buChar char="o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Routing</a:t>
                </a:r>
              </a:p>
              <a:p>
                <a:pPr marL="1371600" lvl="2" indent="-4572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Courier New" charset="0"/>
                  <a:buChar char="o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Link weights assignment</a:t>
                </a:r>
              </a:p>
              <a:p>
                <a:pPr marL="1371600" lvl="2" indent="-4572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Courier New" charset="0"/>
                  <a:buChar char="o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Routing computation</a:t>
                </a:r>
              </a:p>
              <a:p>
                <a:pPr marL="1828800" lvl="3" indent="-457200">
                  <a:spcBef>
                    <a:spcPct val="20000"/>
                  </a:spcBef>
                  <a:buClr>
                    <a:srgbClr val="C00000"/>
                  </a:buClr>
                  <a:buSzPct val="85000"/>
                  <a:buFont typeface="Wingdings" charset="2"/>
                  <a:buChar char="Ø"/>
                  <a:defRPr/>
                </a:pPr>
                <a:r>
                  <a:rPr lang="en-US" altLang="en-US" i="1" dirty="0">
                    <a:solidFill>
                      <a:srgbClr val="C00000"/>
                    </a:solidFill>
                    <a:latin typeface="+mn-lt"/>
                    <a:ea typeface=""/>
                  </a:rPr>
                  <a:t>distributed distance vector protocols</a:t>
                </a:r>
              </a:p>
              <a:p>
                <a:pPr marL="2286000" lvl="4" indent="-457200">
                  <a:spcBef>
                    <a:spcPct val="20000"/>
                  </a:spcBef>
                  <a:buClr>
                    <a:srgbClr val="C00000"/>
                  </a:buClr>
                  <a:buSzPct val="85000"/>
                  <a:buFont typeface="Wingdings" charset="2"/>
                  <a:buChar char="Ø"/>
                  <a:defRPr/>
                </a:pPr>
                <a:r>
                  <a:rPr lang="en-US" altLang="en-US" i="1" dirty="0">
                    <a:solidFill>
                      <a:srgbClr val="C00000"/>
                    </a:solidFill>
                    <a:ea typeface=""/>
                  </a:rPr>
                  <a:t>synchronous Bellman-Ford (SBF)</a:t>
                </a:r>
              </a:p>
              <a:p>
                <a:pPr marL="2743200" lvl="5" indent="-457200">
                  <a:spcBef>
                    <a:spcPct val="20000"/>
                  </a:spcBef>
                  <a:buClr>
                    <a:srgbClr val="C00000"/>
                  </a:buClr>
                  <a:buSzPct val="85000"/>
                  <a:buFont typeface="Wingdings" charset="2"/>
                  <a:buChar char="Ø"/>
                  <a:defRPr/>
                </a:pPr>
                <a:r>
                  <a:rPr lang="en-US" altLang="en-US" dirty="0">
                    <a:solidFill>
                      <a:srgbClr val="C00000"/>
                    </a:solidFill>
                    <a:ea typeface=""/>
                  </a:rPr>
                  <a:t>SBF/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endParaRPr lang="en-US" altLang="en-US" dirty="0">
                  <a:solidFill>
                    <a:srgbClr val="C00000"/>
                  </a:solidFill>
                  <a:ea typeface=""/>
                  <a:sym typeface="Symbol" charset="2"/>
                </a:endParaRPr>
              </a:p>
            </p:txBody>
          </p:sp>
        </mc:Choice>
        <mc:Fallback xmlns="">
          <p:sp>
            <p:nvSpPr>
              <p:cNvPr id="20787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600200"/>
                <a:ext cx="8077200" cy="4781550"/>
              </a:xfrm>
              <a:prstGeom prst="rect">
                <a:avLst/>
              </a:prstGeom>
              <a:blipFill rotWithShape="0">
                <a:blip r:embed="rId3"/>
                <a:stretch>
                  <a:fillRect l="-1057" t="-1403"/>
                </a:stretch>
              </a:blipFill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114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F3029C94-7924-0140-8E8F-4B603B450864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35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8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519113" y="125413"/>
                <a:ext cx="8024812" cy="1143000"/>
              </a:xfrm>
            </p:spPr>
            <p:txBody>
              <a:bodyPr/>
              <a:lstStyle/>
              <a:p>
                <a:r>
                  <a:rPr lang="en-US" altLang="zh-CN" sz="3600" dirty="0">
                    <a:ea typeface="宋体" charset="-122"/>
                  </a:rPr>
                  <a:t>SBF/</a:t>
                </a:r>
                <a14:m>
                  <m:oMath xmlns:m="http://schemas.openxmlformats.org/officeDocument/2006/math">
                    <m:r>
                      <a:rPr lang="en-US" altLang="zh-CN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endParaRPr lang="en-US" altLang="en-US" sz="3600" dirty="0">
                  <a:sym typeface="Symbol" charset="2"/>
                </a:endParaRPr>
              </a:p>
            </p:txBody>
          </p:sp>
        </mc:Choice>
        <mc:Fallback xmlns="">
          <p:sp>
            <p:nvSpPr>
              <p:cNvPr id="614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19113" y="125413"/>
                <a:ext cx="8024812" cy="1143000"/>
              </a:xfrm>
              <a:blipFill rotWithShape="0">
                <a:blip r:embed="rId4"/>
                <a:stretch>
                  <a:fillRect l="-2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Initialization (time 0): </a:t>
            </a:r>
          </a:p>
          <a:p>
            <a:pPr lvl="1"/>
            <a:endParaRPr lang="en-US" altLang="zh-CN" dirty="0">
              <a:ea typeface="宋体" charset="-122"/>
            </a:endParaRPr>
          </a:p>
          <a:p>
            <a:pPr lvl="1"/>
            <a:endParaRPr lang="en-US" altLang="zh-CN" dirty="0">
              <a:ea typeface="宋体" charset="-122"/>
            </a:endParaRPr>
          </a:p>
          <a:p>
            <a:pPr lvl="1"/>
            <a:endParaRPr lang="en-US" altLang="zh-CN" dirty="0">
              <a:ea typeface="宋体" charset="-122"/>
            </a:endParaRPr>
          </a:p>
          <a:p>
            <a:endParaRPr lang="en-US" altLang="zh-CN" dirty="0">
              <a:ea typeface="宋体" charset="-122"/>
            </a:endParaRPr>
          </a:p>
          <a:p>
            <a:endParaRPr lang="en-US" altLang="en-US" dirty="0"/>
          </a:p>
        </p:txBody>
      </p:sp>
      <p:graphicFrame>
        <p:nvGraphicFramePr>
          <p:cNvPr id="6146" name="Object 5"/>
          <p:cNvGraphicFramePr>
            <a:graphicFrameLocks noChangeAspect="1"/>
          </p:cNvGraphicFramePr>
          <p:nvPr/>
        </p:nvGraphicFramePr>
        <p:xfrm>
          <a:off x="1895475" y="2914650"/>
          <a:ext cx="4406900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264" name="Equation" r:id="rId5" imgW="1422360" imgH="457200" progId="Equation.3">
                  <p:embed/>
                </p:oleObj>
              </mc:Choice>
              <mc:Fallback>
                <p:oleObj name="Equation" r:id="rId5" imgW="14223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5" y="2914650"/>
                        <a:ext cx="4406900" cy="11128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Freeform 7"/>
          <p:cNvSpPr>
            <a:spLocks/>
          </p:cNvSpPr>
          <p:nvPr/>
        </p:nvSpPr>
        <p:spPr bwMode="auto">
          <a:xfrm>
            <a:off x="6438900" y="180975"/>
            <a:ext cx="2533650" cy="1549400"/>
          </a:xfrm>
          <a:custGeom>
            <a:avLst/>
            <a:gdLst>
              <a:gd name="T0" fmla="*/ 2147483647 w 1757"/>
              <a:gd name="T1" fmla="*/ 2147483647 h 1150"/>
              <a:gd name="T2" fmla="*/ 2147483647 w 1757"/>
              <a:gd name="T3" fmla="*/ 2147483647 h 1150"/>
              <a:gd name="T4" fmla="*/ 2147483647 w 1757"/>
              <a:gd name="T5" fmla="*/ 2147483647 h 1150"/>
              <a:gd name="T6" fmla="*/ 2147483647 w 1757"/>
              <a:gd name="T7" fmla="*/ 2147483647 h 1150"/>
              <a:gd name="T8" fmla="*/ 2147483647 w 1757"/>
              <a:gd name="T9" fmla="*/ 2147483647 h 1150"/>
              <a:gd name="T10" fmla="*/ 2147483647 w 1757"/>
              <a:gd name="T11" fmla="*/ 2147483647 h 1150"/>
              <a:gd name="T12" fmla="*/ 2147483647 w 1757"/>
              <a:gd name="T13" fmla="*/ 2147483647 h 1150"/>
              <a:gd name="T14" fmla="*/ 2147483647 w 1757"/>
              <a:gd name="T15" fmla="*/ 2147483647 h 1150"/>
              <a:gd name="T16" fmla="*/ 2147483647 w 1757"/>
              <a:gd name="T17" fmla="*/ 2147483647 h 1150"/>
              <a:gd name="T18" fmla="*/ 2147483647 w 1757"/>
              <a:gd name="T19" fmla="*/ 2147483647 h 1150"/>
              <a:gd name="T20" fmla="*/ 2147483647 w 1757"/>
              <a:gd name="T21" fmla="*/ 2147483647 h 115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57"/>
              <a:gd name="T34" fmla="*/ 0 h 1150"/>
              <a:gd name="T35" fmla="*/ 1757 w 1757"/>
              <a:gd name="T36" fmla="*/ 1150 h 115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57" h="1150">
                <a:moveTo>
                  <a:pt x="108" y="402"/>
                </a:moveTo>
                <a:cubicBezTo>
                  <a:pt x="161" y="324"/>
                  <a:pt x="275" y="278"/>
                  <a:pt x="390" y="216"/>
                </a:cubicBezTo>
                <a:cubicBezTo>
                  <a:pt x="505" y="154"/>
                  <a:pt x="642" y="54"/>
                  <a:pt x="801" y="27"/>
                </a:cubicBezTo>
                <a:cubicBezTo>
                  <a:pt x="960" y="0"/>
                  <a:pt x="1208" y="35"/>
                  <a:pt x="1341" y="54"/>
                </a:cubicBezTo>
                <a:cubicBezTo>
                  <a:pt x="1474" y="73"/>
                  <a:pt x="1548" y="68"/>
                  <a:pt x="1602" y="141"/>
                </a:cubicBezTo>
                <a:cubicBezTo>
                  <a:pt x="1656" y="214"/>
                  <a:pt x="1658" y="339"/>
                  <a:pt x="1665" y="489"/>
                </a:cubicBezTo>
                <a:cubicBezTo>
                  <a:pt x="1672" y="639"/>
                  <a:pt x="1757" y="938"/>
                  <a:pt x="1644" y="1044"/>
                </a:cubicBezTo>
                <a:cubicBezTo>
                  <a:pt x="1531" y="1150"/>
                  <a:pt x="1168" y="1121"/>
                  <a:pt x="984" y="1125"/>
                </a:cubicBezTo>
                <a:cubicBezTo>
                  <a:pt x="800" y="1129"/>
                  <a:pt x="692" y="1141"/>
                  <a:pt x="540" y="1068"/>
                </a:cubicBezTo>
                <a:cubicBezTo>
                  <a:pt x="388" y="995"/>
                  <a:pt x="144" y="795"/>
                  <a:pt x="72" y="684"/>
                </a:cubicBezTo>
                <a:cubicBezTo>
                  <a:pt x="0" y="573"/>
                  <a:pt x="55" y="480"/>
                  <a:pt x="108" y="40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51" name="Freeform 8"/>
          <p:cNvSpPr>
            <a:spLocks/>
          </p:cNvSpPr>
          <p:nvPr/>
        </p:nvSpPr>
        <p:spPr bwMode="auto">
          <a:xfrm>
            <a:off x="6950075" y="601663"/>
            <a:ext cx="492125" cy="250825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52" name="Oval 9"/>
          <p:cNvSpPr>
            <a:spLocks noChangeArrowheads="1"/>
          </p:cNvSpPr>
          <p:nvPr/>
        </p:nvSpPr>
        <p:spPr bwMode="auto">
          <a:xfrm>
            <a:off x="6573838" y="927100"/>
            <a:ext cx="452437" cy="10953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6153" name="Line 10"/>
          <p:cNvSpPr>
            <a:spLocks noChangeShapeType="1"/>
          </p:cNvSpPr>
          <p:nvPr/>
        </p:nvSpPr>
        <p:spPr bwMode="auto">
          <a:xfrm>
            <a:off x="6573838" y="917575"/>
            <a:ext cx="1587" cy="68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54" name="Line 11"/>
          <p:cNvSpPr>
            <a:spLocks noChangeShapeType="1"/>
          </p:cNvSpPr>
          <p:nvPr/>
        </p:nvSpPr>
        <p:spPr bwMode="auto">
          <a:xfrm>
            <a:off x="7026275" y="917575"/>
            <a:ext cx="1588" cy="68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55" name="Rectangle 12"/>
          <p:cNvSpPr>
            <a:spLocks noChangeArrowheads="1"/>
          </p:cNvSpPr>
          <p:nvPr/>
        </p:nvSpPr>
        <p:spPr bwMode="auto">
          <a:xfrm>
            <a:off x="6573838" y="917575"/>
            <a:ext cx="447675" cy="666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56" name="Oval 13"/>
          <p:cNvSpPr>
            <a:spLocks noChangeArrowheads="1"/>
          </p:cNvSpPr>
          <p:nvPr/>
        </p:nvSpPr>
        <p:spPr bwMode="auto">
          <a:xfrm>
            <a:off x="6570663" y="838200"/>
            <a:ext cx="450850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6157" name="Oval 14"/>
          <p:cNvSpPr>
            <a:spLocks noChangeArrowheads="1"/>
          </p:cNvSpPr>
          <p:nvPr/>
        </p:nvSpPr>
        <p:spPr bwMode="auto">
          <a:xfrm>
            <a:off x="7251700" y="519113"/>
            <a:ext cx="452438" cy="10953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6158" name="Line 15"/>
          <p:cNvSpPr>
            <a:spLocks noChangeShapeType="1"/>
          </p:cNvSpPr>
          <p:nvPr/>
        </p:nvSpPr>
        <p:spPr bwMode="auto">
          <a:xfrm>
            <a:off x="7251700" y="509588"/>
            <a:ext cx="1588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59" name="Line 16"/>
          <p:cNvSpPr>
            <a:spLocks noChangeShapeType="1"/>
          </p:cNvSpPr>
          <p:nvPr/>
        </p:nvSpPr>
        <p:spPr bwMode="auto">
          <a:xfrm>
            <a:off x="7704138" y="509588"/>
            <a:ext cx="1587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60" name="Rectangle 17"/>
          <p:cNvSpPr>
            <a:spLocks noChangeArrowheads="1"/>
          </p:cNvSpPr>
          <p:nvPr/>
        </p:nvSpPr>
        <p:spPr bwMode="auto">
          <a:xfrm>
            <a:off x="7251700" y="509588"/>
            <a:ext cx="447675" cy="666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61" name="Oval 18"/>
          <p:cNvSpPr>
            <a:spLocks noChangeArrowheads="1"/>
          </p:cNvSpPr>
          <p:nvPr/>
        </p:nvSpPr>
        <p:spPr bwMode="auto">
          <a:xfrm>
            <a:off x="7248525" y="430213"/>
            <a:ext cx="450850" cy="12858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6162" name="Oval 19"/>
          <p:cNvSpPr>
            <a:spLocks noChangeArrowheads="1"/>
          </p:cNvSpPr>
          <p:nvPr/>
        </p:nvSpPr>
        <p:spPr bwMode="auto">
          <a:xfrm>
            <a:off x="8237538" y="514350"/>
            <a:ext cx="449262" cy="10795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6163" name="Line 20"/>
          <p:cNvSpPr>
            <a:spLocks noChangeShapeType="1"/>
          </p:cNvSpPr>
          <p:nvPr/>
        </p:nvSpPr>
        <p:spPr bwMode="auto">
          <a:xfrm>
            <a:off x="8237538" y="504825"/>
            <a:ext cx="1587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64" name="Line 21"/>
          <p:cNvSpPr>
            <a:spLocks noChangeShapeType="1"/>
          </p:cNvSpPr>
          <p:nvPr/>
        </p:nvSpPr>
        <p:spPr bwMode="auto">
          <a:xfrm>
            <a:off x="8686800" y="504825"/>
            <a:ext cx="1588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65" name="Rectangle 22"/>
          <p:cNvSpPr>
            <a:spLocks noChangeArrowheads="1"/>
          </p:cNvSpPr>
          <p:nvPr/>
        </p:nvSpPr>
        <p:spPr bwMode="auto">
          <a:xfrm>
            <a:off x="8237538" y="504825"/>
            <a:ext cx="444500" cy="65088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66" name="Oval 23"/>
          <p:cNvSpPr>
            <a:spLocks noChangeArrowheads="1"/>
          </p:cNvSpPr>
          <p:nvPr/>
        </p:nvSpPr>
        <p:spPr bwMode="auto">
          <a:xfrm>
            <a:off x="8240713" y="428625"/>
            <a:ext cx="450850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6167" name="Freeform 24"/>
          <p:cNvSpPr>
            <a:spLocks/>
          </p:cNvSpPr>
          <p:nvPr/>
        </p:nvSpPr>
        <p:spPr bwMode="auto">
          <a:xfrm>
            <a:off x="8477250" y="638175"/>
            <a:ext cx="66675" cy="730250"/>
          </a:xfrm>
          <a:custGeom>
            <a:avLst/>
            <a:gdLst>
              <a:gd name="T0" fmla="*/ 0 w 1"/>
              <a:gd name="T1" fmla="*/ 0 h 522"/>
              <a:gd name="T2" fmla="*/ 0 w 1"/>
              <a:gd name="T3" fmla="*/ 2147483647 h 522"/>
              <a:gd name="T4" fmla="*/ 0 60000 65536"/>
              <a:gd name="T5" fmla="*/ 0 60000 65536"/>
              <a:gd name="T6" fmla="*/ 0 w 1"/>
              <a:gd name="T7" fmla="*/ 0 h 522"/>
              <a:gd name="T8" fmla="*/ 1 w 1"/>
              <a:gd name="T9" fmla="*/ 522 h 52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22">
                <a:moveTo>
                  <a:pt x="0" y="0"/>
                </a:moveTo>
                <a:lnTo>
                  <a:pt x="0" y="52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68" name="Freeform 25"/>
          <p:cNvSpPr>
            <a:spLocks/>
          </p:cNvSpPr>
          <p:nvPr/>
        </p:nvSpPr>
        <p:spPr bwMode="auto">
          <a:xfrm>
            <a:off x="7477125" y="646113"/>
            <a:ext cx="1588" cy="722312"/>
          </a:xfrm>
          <a:custGeom>
            <a:avLst/>
            <a:gdLst>
              <a:gd name="T0" fmla="*/ 0 w 1"/>
              <a:gd name="T1" fmla="*/ 0 h 537"/>
              <a:gd name="T2" fmla="*/ 0 w 1"/>
              <a:gd name="T3" fmla="*/ 2147483647 h 537"/>
              <a:gd name="T4" fmla="*/ 0 60000 65536"/>
              <a:gd name="T5" fmla="*/ 0 60000 65536"/>
              <a:gd name="T6" fmla="*/ 0 w 1"/>
              <a:gd name="T7" fmla="*/ 0 h 537"/>
              <a:gd name="T8" fmla="*/ 1 w 1"/>
              <a:gd name="T9" fmla="*/ 537 h 53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37">
                <a:moveTo>
                  <a:pt x="0" y="0"/>
                </a:moveTo>
                <a:lnTo>
                  <a:pt x="0" y="537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69" name="Freeform 26"/>
          <p:cNvSpPr>
            <a:spLocks/>
          </p:cNvSpPr>
          <p:nvPr/>
        </p:nvSpPr>
        <p:spPr bwMode="auto">
          <a:xfrm>
            <a:off x="7723188" y="1474788"/>
            <a:ext cx="528637" cy="0"/>
          </a:xfrm>
          <a:custGeom>
            <a:avLst/>
            <a:gdLst>
              <a:gd name="T0" fmla="*/ 2147483647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0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70" name="Freeform 27"/>
          <p:cNvSpPr>
            <a:spLocks/>
          </p:cNvSpPr>
          <p:nvPr/>
        </p:nvSpPr>
        <p:spPr bwMode="auto">
          <a:xfrm>
            <a:off x="6872288" y="1038225"/>
            <a:ext cx="396875" cy="355600"/>
          </a:xfrm>
          <a:custGeom>
            <a:avLst/>
            <a:gdLst>
              <a:gd name="T0" fmla="*/ 2147483647 w 276"/>
              <a:gd name="T1" fmla="*/ 2147483647 h 264"/>
              <a:gd name="T2" fmla="*/ 0 w 276"/>
              <a:gd name="T3" fmla="*/ 0 h 264"/>
              <a:gd name="T4" fmla="*/ 0 60000 65536"/>
              <a:gd name="T5" fmla="*/ 0 60000 65536"/>
              <a:gd name="T6" fmla="*/ 0 w 276"/>
              <a:gd name="T7" fmla="*/ 0 h 264"/>
              <a:gd name="T8" fmla="*/ 276 w 276"/>
              <a:gd name="T9" fmla="*/ 264 h 2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6" h="264">
                <a:moveTo>
                  <a:pt x="276" y="264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71" name="Freeform 28"/>
          <p:cNvSpPr>
            <a:spLocks/>
          </p:cNvSpPr>
          <p:nvPr/>
        </p:nvSpPr>
        <p:spPr bwMode="auto">
          <a:xfrm>
            <a:off x="7715250" y="544513"/>
            <a:ext cx="527050" cy="1587"/>
          </a:xfrm>
          <a:custGeom>
            <a:avLst/>
            <a:gdLst>
              <a:gd name="T0" fmla="*/ 2147483647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6172" name="Group 29"/>
          <p:cNvGrpSpPr>
            <a:grpSpLocks/>
          </p:cNvGrpSpPr>
          <p:nvPr/>
        </p:nvGrpSpPr>
        <p:grpSpPr bwMode="auto">
          <a:xfrm>
            <a:off x="6607175" y="773113"/>
            <a:ext cx="369888" cy="398462"/>
            <a:chOff x="2928" y="2429"/>
            <a:chExt cx="259" cy="295"/>
          </a:xfrm>
        </p:grpSpPr>
        <p:sp>
          <p:nvSpPr>
            <p:cNvPr id="6203" name="Rectangle 30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6204" name="Text Box 31"/>
            <p:cNvSpPr txBox="1">
              <a:spLocks noChangeArrowheads="1"/>
            </p:cNvSpPr>
            <p:nvPr/>
          </p:nvSpPr>
          <p:spPr bwMode="auto">
            <a:xfrm>
              <a:off x="2928" y="2429"/>
              <a:ext cx="259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A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6173" name="Group 32"/>
          <p:cNvGrpSpPr>
            <a:grpSpLocks/>
          </p:cNvGrpSpPr>
          <p:nvPr/>
        </p:nvGrpSpPr>
        <p:grpSpPr bwMode="auto">
          <a:xfrm>
            <a:off x="7261225" y="1274763"/>
            <a:ext cx="455613" cy="396875"/>
            <a:chOff x="1740" y="2306"/>
            <a:chExt cx="316" cy="257"/>
          </a:xfrm>
        </p:grpSpPr>
        <p:sp>
          <p:nvSpPr>
            <p:cNvPr id="6195" name="Oval 33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6196" name="Line 34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6197" name="Line 35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6198" name="Rectangle 36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6199" name="Oval 37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grpSp>
          <p:nvGrpSpPr>
            <p:cNvPr id="6200" name="Group 38"/>
            <p:cNvGrpSpPr>
              <a:grpSpLocks/>
            </p:cNvGrpSpPr>
            <p:nvPr/>
          </p:nvGrpSpPr>
          <p:grpSpPr bwMode="auto">
            <a:xfrm>
              <a:off x="1782" y="2306"/>
              <a:ext cx="238" cy="257"/>
              <a:chOff x="2937" y="2429"/>
              <a:chExt cx="241" cy="257"/>
            </a:xfrm>
          </p:grpSpPr>
          <p:sp>
            <p:nvSpPr>
              <p:cNvPr id="6201" name="Rectangle 3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6202" name="Text Box 40"/>
              <p:cNvSpPr txBox="1">
                <a:spLocks noChangeArrowheads="1"/>
              </p:cNvSpPr>
              <p:nvPr/>
            </p:nvSpPr>
            <p:spPr bwMode="auto">
              <a:xfrm>
                <a:off x="2937" y="2429"/>
                <a:ext cx="241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E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</p:grpSp>
      <p:grpSp>
        <p:nvGrpSpPr>
          <p:cNvPr id="6174" name="Group 41"/>
          <p:cNvGrpSpPr>
            <a:grpSpLocks/>
          </p:cNvGrpSpPr>
          <p:nvPr/>
        </p:nvGrpSpPr>
        <p:grpSpPr bwMode="auto">
          <a:xfrm>
            <a:off x="8256588" y="1303338"/>
            <a:ext cx="455612" cy="396875"/>
            <a:chOff x="1051" y="2303"/>
            <a:chExt cx="316" cy="295"/>
          </a:xfrm>
        </p:grpSpPr>
        <p:sp>
          <p:nvSpPr>
            <p:cNvPr id="6187" name="Oval 42"/>
            <p:cNvSpPr>
              <a:spLocks noChangeArrowheads="1"/>
            </p:cNvSpPr>
            <p:nvPr/>
          </p:nvSpPr>
          <p:spPr bwMode="auto">
            <a:xfrm>
              <a:off x="1054" y="2423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6188" name="Line 43"/>
            <p:cNvSpPr>
              <a:spLocks noChangeShapeType="1"/>
            </p:cNvSpPr>
            <p:nvPr/>
          </p:nvSpPr>
          <p:spPr bwMode="auto">
            <a:xfrm>
              <a:off x="1054" y="2416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6189" name="Line 44"/>
            <p:cNvSpPr>
              <a:spLocks noChangeShapeType="1"/>
            </p:cNvSpPr>
            <p:nvPr/>
          </p:nvSpPr>
          <p:spPr bwMode="auto">
            <a:xfrm>
              <a:off x="1367" y="2416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6190" name="Rectangle 45"/>
            <p:cNvSpPr>
              <a:spLocks noChangeArrowheads="1"/>
            </p:cNvSpPr>
            <p:nvPr/>
          </p:nvSpPr>
          <p:spPr bwMode="auto">
            <a:xfrm>
              <a:off x="1054" y="2416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6191" name="Oval 46"/>
            <p:cNvSpPr>
              <a:spLocks noChangeArrowheads="1"/>
            </p:cNvSpPr>
            <p:nvPr/>
          </p:nvSpPr>
          <p:spPr bwMode="auto">
            <a:xfrm>
              <a:off x="1051" y="2357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grpSp>
          <p:nvGrpSpPr>
            <p:cNvPr id="6192" name="Group 47"/>
            <p:cNvGrpSpPr>
              <a:grpSpLocks/>
            </p:cNvGrpSpPr>
            <p:nvPr/>
          </p:nvGrpSpPr>
          <p:grpSpPr bwMode="auto">
            <a:xfrm>
              <a:off x="1094" y="2303"/>
              <a:ext cx="254" cy="295"/>
              <a:chOff x="2930" y="2429"/>
              <a:chExt cx="257" cy="295"/>
            </a:xfrm>
          </p:grpSpPr>
          <p:sp>
            <p:nvSpPr>
              <p:cNvPr id="6193" name="Rectangle 4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6194" name="Text Box 49"/>
              <p:cNvSpPr txBox="1">
                <a:spLocks noChangeArrowheads="1"/>
              </p:cNvSpPr>
              <p:nvPr/>
            </p:nvSpPr>
            <p:spPr bwMode="auto">
              <a:xfrm>
                <a:off x="2930" y="2429"/>
                <a:ext cx="257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D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</p:grpSp>
      <p:grpSp>
        <p:nvGrpSpPr>
          <p:cNvPr id="6175" name="Group 50"/>
          <p:cNvGrpSpPr>
            <a:grpSpLocks/>
          </p:cNvGrpSpPr>
          <p:nvPr/>
        </p:nvGrpSpPr>
        <p:grpSpPr bwMode="auto">
          <a:xfrm>
            <a:off x="8302625" y="361950"/>
            <a:ext cx="336550" cy="396875"/>
            <a:chOff x="2939" y="2429"/>
            <a:chExt cx="237" cy="295"/>
          </a:xfrm>
        </p:grpSpPr>
        <p:sp>
          <p:nvSpPr>
            <p:cNvPr id="6185" name="Rectangle 51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6186" name="Text Box 52"/>
            <p:cNvSpPr txBox="1">
              <a:spLocks noChangeArrowheads="1"/>
            </p:cNvSpPr>
            <p:nvPr/>
          </p:nvSpPr>
          <p:spPr bwMode="auto">
            <a:xfrm>
              <a:off x="2939" y="2429"/>
              <a:ext cx="237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C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6176" name="Group 53"/>
          <p:cNvGrpSpPr>
            <a:grpSpLocks/>
          </p:cNvGrpSpPr>
          <p:nvPr/>
        </p:nvGrpSpPr>
        <p:grpSpPr bwMode="auto">
          <a:xfrm>
            <a:off x="7312025" y="361950"/>
            <a:ext cx="344488" cy="396875"/>
            <a:chOff x="2937" y="2429"/>
            <a:chExt cx="241" cy="295"/>
          </a:xfrm>
        </p:grpSpPr>
        <p:sp>
          <p:nvSpPr>
            <p:cNvPr id="6183" name="Rectangle 54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6184" name="Text Box 55"/>
            <p:cNvSpPr txBox="1">
              <a:spLocks noChangeArrowheads="1"/>
            </p:cNvSpPr>
            <p:nvPr/>
          </p:nvSpPr>
          <p:spPr bwMode="auto">
            <a:xfrm>
              <a:off x="2937" y="2429"/>
              <a:ext cx="241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B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sp>
        <p:nvSpPr>
          <p:cNvPr id="6177" name="Text Box 56"/>
          <p:cNvSpPr txBox="1">
            <a:spLocks noChangeArrowheads="1"/>
          </p:cNvSpPr>
          <p:nvPr/>
        </p:nvSpPr>
        <p:spPr bwMode="auto">
          <a:xfrm>
            <a:off x="6919913" y="4111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7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78" name="Text Box 57"/>
          <p:cNvSpPr txBox="1">
            <a:spLocks noChangeArrowheads="1"/>
          </p:cNvSpPr>
          <p:nvPr/>
        </p:nvSpPr>
        <p:spPr bwMode="auto">
          <a:xfrm>
            <a:off x="7421563" y="8302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8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79" name="Text Box 58"/>
          <p:cNvSpPr txBox="1">
            <a:spLocks noChangeArrowheads="1"/>
          </p:cNvSpPr>
          <p:nvPr/>
        </p:nvSpPr>
        <p:spPr bwMode="auto">
          <a:xfrm>
            <a:off x="6743700" y="1117600"/>
            <a:ext cx="4270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1</a:t>
            </a: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0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80" name="Text Box 59"/>
          <p:cNvSpPr txBox="1">
            <a:spLocks noChangeArrowheads="1"/>
          </p:cNvSpPr>
          <p:nvPr/>
        </p:nvSpPr>
        <p:spPr bwMode="auto">
          <a:xfrm>
            <a:off x="7886700" y="143351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2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81" name="Text Box 60"/>
          <p:cNvSpPr txBox="1">
            <a:spLocks noChangeArrowheads="1"/>
          </p:cNvSpPr>
          <p:nvPr/>
        </p:nvSpPr>
        <p:spPr bwMode="auto">
          <a:xfrm>
            <a:off x="7843838" y="282575"/>
            <a:ext cx="287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1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82" name="Text Box 61"/>
          <p:cNvSpPr txBox="1">
            <a:spLocks noChangeArrowheads="1"/>
          </p:cNvSpPr>
          <p:nvPr/>
        </p:nvSpPr>
        <p:spPr bwMode="auto">
          <a:xfrm>
            <a:off x="8475663" y="822325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2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36830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A07E4462-812B-BF49-8254-03D02042487F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36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Example</a:t>
            </a:r>
            <a:endParaRPr lang="en-US" altLang="en-US"/>
          </a:p>
        </p:txBody>
      </p:sp>
      <p:grpSp>
        <p:nvGrpSpPr>
          <p:cNvPr id="45060" name="Group 78"/>
          <p:cNvGrpSpPr>
            <a:grpSpLocks/>
          </p:cNvGrpSpPr>
          <p:nvPr/>
        </p:nvGrpSpPr>
        <p:grpSpPr bwMode="auto">
          <a:xfrm>
            <a:off x="6438900" y="180975"/>
            <a:ext cx="2533650" cy="1619250"/>
            <a:chOff x="4056" y="114"/>
            <a:chExt cx="1596" cy="1020"/>
          </a:xfrm>
        </p:grpSpPr>
        <p:sp>
          <p:nvSpPr>
            <p:cNvPr id="45080" name="Freeform 5"/>
            <p:cNvSpPr>
              <a:spLocks/>
            </p:cNvSpPr>
            <p:nvPr/>
          </p:nvSpPr>
          <p:spPr bwMode="auto">
            <a:xfrm>
              <a:off x="4056" y="114"/>
              <a:ext cx="1596" cy="976"/>
            </a:xfrm>
            <a:custGeom>
              <a:avLst/>
              <a:gdLst>
                <a:gd name="T0" fmla="*/ 41 w 1757"/>
                <a:gd name="T1" fmla="*/ 78 h 1150"/>
                <a:gd name="T2" fmla="*/ 149 w 1757"/>
                <a:gd name="T3" fmla="*/ 42 h 1150"/>
                <a:gd name="T4" fmla="*/ 307 w 1757"/>
                <a:gd name="T5" fmla="*/ 5 h 1150"/>
                <a:gd name="T6" fmla="*/ 512 w 1757"/>
                <a:gd name="T7" fmla="*/ 10 h 1150"/>
                <a:gd name="T8" fmla="*/ 613 w 1757"/>
                <a:gd name="T9" fmla="*/ 27 h 1150"/>
                <a:gd name="T10" fmla="*/ 636 w 1757"/>
                <a:gd name="T11" fmla="*/ 95 h 1150"/>
                <a:gd name="T12" fmla="*/ 628 w 1757"/>
                <a:gd name="T13" fmla="*/ 202 h 1150"/>
                <a:gd name="T14" fmla="*/ 376 w 1757"/>
                <a:gd name="T15" fmla="*/ 218 h 1150"/>
                <a:gd name="T16" fmla="*/ 206 w 1757"/>
                <a:gd name="T17" fmla="*/ 207 h 1150"/>
                <a:gd name="T18" fmla="*/ 28 w 1757"/>
                <a:gd name="T19" fmla="*/ 132 h 1150"/>
                <a:gd name="T20" fmla="*/ 41 w 1757"/>
                <a:gd name="T21" fmla="*/ 78 h 11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57"/>
                <a:gd name="T34" fmla="*/ 0 h 1150"/>
                <a:gd name="T35" fmla="*/ 1757 w 1757"/>
                <a:gd name="T36" fmla="*/ 1150 h 115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57" h="1150">
                  <a:moveTo>
                    <a:pt x="108" y="402"/>
                  </a:moveTo>
                  <a:cubicBezTo>
                    <a:pt x="161" y="324"/>
                    <a:pt x="275" y="278"/>
                    <a:pt x="390" y="216"/>
                  </a:cubicBezTo>
                  <a:cubicBezTo>
                    <a:pt x="505" y="154"/>
                    <a:pt x="642" y="54"/>
                    <a:pt x="801" y="27"/>
                  </a:cubicBezTo>
                  <a:cubicBezTo>
                    <a:pt x="960" y="0"/>
                    <a:pt x="1208" y="35"/>
                    <a:pt x="1341" y="54"/>
                  </a:cubicBezTo>
                  <a:cubicBezTo>
                    <a:pt x="1474" y="73"/>
                    <a:pt x="1548" y="68"/>
                    <a:pt x="1602" y="141"/>
                  </a:cubicBezTo>
                  <a:cubicBezTo>
                    <a:pt x="1656" y="214"/>
                    <a:pt x="1658" y="339"/>
                    <a:pt x="1665" y="489"/>
                  </a:cubicBezTo>
                  <a:cubicBezTo>
                    <a:pt x="1672" y="639"/>
                    <a:pt x="1757" y="938"/>
                    <a:pt x="1644" y="1044"/>
                  </a:cubicBezTo>
                  <a:cubicBezTo>
                    <a:pt x="1531" y="1150"/>
                    <a:pt x="1168" y="1121"/>
                    <a:pt x="984" y="1125"/>
                  </a:cubicBezTo>
                  <a:cubicBezTo>
                    <a:pt x="800" y="1129"/>
                    <a:pt x="692" y="1141"/>
                    <a:pt x="540" y="1068"/>
                  </a:cubicBezTo>
                  <a:cubicBezTo>
                    <a:pt x="388" y="995"/>
                    <a:pt x="144" y="795"/>
                    <a:pt x="72" y="684"/>
                  </a:cubicBezTo>
                  <a:cubicBezTo>
                    <a:pt x="0" y="573"/>
                    <a:pt x="55" y="480"/>
                    <a:pt x="108" y="402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81" name="Freeform 6"/>
            <p:cNvSpPr>
              <a:spLocks/>
            </p:cNvSpPr>
            <p:nvPr/>
          </p:nvSpPr>
          <p:spPr bwMode="auto">
            <a:xfrm>
              <a:off x="4378" y="379"/>
              <a:ext cx="310" cy="158"/>
            </a:xfrm>
            <a:custGeom>
              <a:avLst/>
              <a:gdLst>
                <a:gd name="T0" fmla="*/ 0 w 342"/>
                <a:gd name="T1" fmla="*/ 36 h 186"/>
                <a:gd name="T2" fmla="*/ 12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82" name="Oval 7"/>
            <p:cNvSpPr>
              <a:spLocks noChangeArrowheads="1"/>
            </p:cNvSpPr>
            <p:nvPr/>
          </p:nvSpPr>
          <p:spPr bwMode="auto">
            <a:xfrm>
              <a:off x="4141" y="584"/>
              <a:ext cx="285" cy="69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83" name="Line 8"/>
            <p:cNvSpPr>
              <a:spLocks noChangeShapeType="1"/>
            </p:cNvSpPr>
            <p:nvPr/>
          </p:nvSpPr>
          <p:spPr bwMode="auto">
            <a:xfrm>
              <a:off x="4141" y="578"/>
              <a:ext cx="1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84" name="Line 9"/>
            <p:cNvSpPr>
              <a:spLocks noChangeShapeType="1"/>
            </p:cNvSpPr>
            <p:nvPr/>
          </p:nvSpPr>
          <p:spPr bwMode="auto">
            <a:xfrm>
              <a:off x="4426" y="578"/>
              <a:ext cx="1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85" name="Rectangle 10"/>
            <p:cNvSpPr>
              <a:spLocks noChangeArrowheads="1"/>
            </p:cNvSpPr>
            <p:nvPr/>
          </p:nvSpPr>
          <p:spPr bwMode="auto">
            <a:xfrm>
              <a:off x="4141" y="578"/>
              <a:ext cx="282" cy="4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086" name="Oval 11"/>
            <p:cNvSpPr>
              <a:spLocks noChangeArrowheads="1"/>
            </p:cNvSpPr>
            <p:nvPr/>
          </p:nvSpPr>
          <p:spPr bwMode="auto">
            <a:xfrm>
              <a:off x="4139" y="528"/>
              <a:ext cx="284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87" name="Oval 12"/>
            <p:cNvSpPr>
              <a:spLocks noChangeArrowheads="1"/>
            </p:cNvSpPr>
            <p:nvPr/>
          </p:nvSpPr>
          <p:spPr bwMode="auto">
            <a:xfrm>
              <a:off x="4568" y="327"/>
              <a:ext cx="285" cy="69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88" name="Line 13"/>
            <p:cNvSpPr>
              <a:spLocks noChangeShapeType="1"/>
            </p:cNvSpPr>
            <p:nvPr/>
          </p:nvSpPr>
          <p:spPr bwMode="auto">
            <a:xfrm>
              <a:off x="4568" y="321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89" name="Line 14"/>
            <p:cNvSpPr>
              <a:spLocks noChangeShapeType="1"/>
            </p:cNvSpPr>
            <p:nvPr/>
          </p:nvSpPr>
          <p:spPr bwMode="auto">
            <a:xfrm>
              <a:off x="4853" y="321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90" name="Rectangle 15"/>
            <p:cNvSpPr>
              <a:spLocks noChangeArrowheads="1"/>
            </p:cNvSpPr>
            <p:nvPr/>
          </p:nvSpPr>
          <p:spPr bwMode="auto">
            <a:xfrm>
              <a:off x="4568" y="321"/>
              <a:ext cx="282" cy="4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091" name="Oval 16"/>
            <p:cNvSpPr>
              <a:spLocks noChangeArrowheads="1"/>
            </p:cNvSpPr>
            <p:nvPr/>
          </p:nvSpPr>
          <p:spPr bwMode="auto">
            <a:xfrm>
              <a:off x="4566" y="271"/>
              <a:ext cx="284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92" name="Oval 17"/>
            <p:cNvSpPr>
              <a:spLocks noChangeArrowheads="1"/>
            </p:cNvSpPr>
            <p:nvPr/>
          </p:nvSpPr>
          <p:spPr bwMode="auto">
            <a:xfrm>
              <a:off x="5189" y="324"/>
              <a:ext cx="283" cy="68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93" name="Line 18"/>
            <p:cNvSpPr>
              <a:spLocks noChangeShapeType="1"/>
            </p:cNvSpPr>
            <p:nvPr/>
          </p:nvSpPr>
          <p:spPr bwMode="auto">
            <a:xfrm>
              <a:off x="5189" y="318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94" name="Line 19"/>
            <p:cNvSpPr>
              <a:spLocks noChangeShapeType="1"/>
            </p:cNvSpPr>
            <p:nvPr/>
          </p:nvSpPr>
          <p:spPr bwMode="auto">
            <a:xfrm>
              <a:off x="5472" y="318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95" name="Rectangle 20"/>
            <p:cNvSpPr>
              <a:spLocks noChangeArrowheads="1"/>
            </p:cNvSpPr>
            <p:nvPr/>
          </p:nvSpPr>
          <p:spPr bwMode="auto">
            <a:xfrm>
              <a:off x="5189" y="318"/>
              <a:ext cx="280" cy="41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096" name="Oval 21"/>
            <p:cNvSpPr>
              <a:spLocks noChangeArrowheads="1"/>
            </p:cNvSpPr>
            <p:nvPr/>
          </p:nvSpPr>
          <p:spPr bwMode="auto">
            <a:xfrm>
              <a:off x="5191" y="270"/>
              <a:ext cx="284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97" name="Freeform 22"/>
            <p:cNvSpPr>
              <a:spLocks/>
            </p:cNvSpPr>
            <p:nvPr/>
          </p:nvSpPr>
          <p:spPr bwMode="auto">
            <a:xfrm>
              <a:off x="5340" y="402"/>
              <a:ext cx="42" cy="460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147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98" name="Freeform 23"/>
            <p:cNvSpPr>
              <a:spLocks/>
            </p:cNvSpPr>
            <p:nvPr/>
          </p:nvSpPr>
          <p:spPr bwMode="auto">
            <a:xfrm>
              <a:off x="4710" y="407"/>
              <a:ext cx="1" cy="455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103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99" name="Freeform 24"/>
            <p:cNvSpPr>
              <a:spLocks/>
            </p:cNvSpPr>
            <p:nvPr/>
          </p:nvSpPr>
          <p:spPr bwMode="auto">
            <a:xfrm>
              <a:off x="4865" y="929"/>
              <a:ext cx="333" cy="0"/>
            </a:xfrm>
            <a:custGeom>
              <a:avLst/>
              <a:gdLst>
                <a:gd name="T0" fmla="*/ 142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0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100" name="Freeform 25"/>
            <p:cNvSpPr>
              <a:spLocks/>
            </p:cNvSpPr>
            <p:nvPr/>
          </p:nvSpPr>
          <p:spPr bwMode="auto">
            <a:xfrm>
              <a:off x="4329" y="654"/>
              <a:ext cx="250" cy="224"/>
            </a:xfrm>
            <a:custGeom>
              <a:avLst/>
              <a:gdLst>
                <a:gd name="T0" fmla="*/ 102 w 276"/>
                <a:gd name="T1" fmla="*/ 50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101" name="Freeform 26"/>
            <p:cNvSpPr>
              <a:spLocks/>
            </p:cNvSpPr>
            <p:nvPr/>
          </p:nvSpPr>
          <p:spPr bwMode="auto">
            <a:xfrm>
              <a:off x="4860" y="343"/>
              <a:ext cx="332" cy="1"/>
            </a:xfrm>
            <a:custGeom>
              <a:avLst/>
              <a:gdLst>
                <a:gd name="T0" fmla="*/ 138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45102" name="Group 27"/>
            <p:cNvGrpSpPr>
              <a:grpSpLocks/>
            </p:cNvGrpSpPr>
            <p:nvPr/>
          </p:nvGrpSpPr>
          <p:grpSpPr bwMode="auto">
            <a:xfrm>
              <a:off x="4162" y="487"/>
              <a:ext cx="233" cy="251"/>
              <a:chOff x="2928" y="2429"/>
              <a:chExt cx="259" cy="295"/>
            </a:xfrm>
          </p:grpSpPr>
          <p:sp>
            <p:nvSpPr>
              <p:cNvPr id="45133" name="Rectangle 2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5134" name="Text Box 29"/>
              <p:cNvSpPr txBox="1">
                <a:spLocks noChangeArrowheads="1"/>
              </p:cNvSpPr>
              <p:nvPr/>
            </p:nvSpPr>
            <p:spPr bwMode="auto">
              <a:xfrm>
                <a:off x="2928" y="2429"/>
                <a:ext cx="259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A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45103" name="Group 30"/>
            <p:cNvGrpSpPr>
              <a:grpSpLocks/>
            </p:cNvGrpSpPr>
            <p:nvPr/>
          </p:nvGrpSpPr>
          <p:grpSpPr bwMode="auto">
            <a:xfrm>
              <a:off x="4574" y="803"/>
              <a:ext cx="287" cy="250"/>
              <a:chOff x="1740" y="2306"/>
              <a:chExt cx="316" cy="226"/>
            </a:xfrm>
          </p:grpSpPr>
          <p:sp>
            <p:nvSpPr>
              <p:cNvPr id="45125" name="Oval 31"/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5126" name="Line 32"/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5127" name="Line 33"/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5128" name="Rectangle 34"/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45129" name="Oval 35"/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45130" name="Group 36"/>
              <p:cNvGrpSpPr>
                <a:grpSpLocks/>
              </p:cNvGrpSpPr>
              <p:nvPr/>
            </p:nvGrpSpPr>
            <p:grpSpPr bwMode="auto">
              <a:xfrm>
                <a:off x="1782" y="2306"/>
                <a:ext cx="238" cy="226"/>
                <a:chOff x="2937" y="2429"/>
                <a:chExt cx="241" cy="226"/>
              </a:xfrm>
            </p:grpSpPr>
            <p:sp>
              <p:nvSpPr>
                <p:cNvPr id="45131" name="Rectangle 37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8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45132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2937" y="2429"/>
                  <a:ext cx="241" cy="2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000000"/>
                      </a:solidFill>
                      <a:ea typeface=""/>
                    </a:rPr>
                    <a:t>E</a:t>
                  </a:r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45104" name="Group 39"/>
            <p:cNvGrpSpPr>
              <a:grpSpLocks/>
            </p:cNvGrpSpPr>
            <p:nvPr/>
          </p:nvGrpSpPr>
          <p:grpSpPr bwMode="auto">
            <a:xfrm>
              <a:off x="5201" y="821"/>
              <a:ext cx="287" cy="250"/>
              <a:chOff x="1051" y="2303"/>
              <a:chExt cx="316" cy="295"/>
            </a:xfrm>
          </p:grpSpPr>
          <p:sp>
            <p:nvSpPr>
              <p:cNvPr id="45117" name="Oval 40"/>
              <p:cNvSpPr>
                <a:spLocks noChangeArrowheads="1"/>
              </p:cNvSpPr>
              <p:nvPr/>
            </p:nvSpPr>
            <p:spPr bwMode="auto">
              <a:xfrm>
                <a:off x="1054" y="2423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5118" name="Line 41"/>
              <p:cNvSpPr>
                <a:spLocks noChangeShapeType="1"/>
              </p:cNvSpPr>
              <p:nvPr/>
            </p:nvSpPr>
            <p:spPr bwMode="auto">
              <a:xfrm>
                <a:off x="1054" y="2416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5119" name="Line 42"/>
              <p:cNvSpPr>
                <a:spLocks noChangeShapeType="1"/>
              </p:cNvSpPr>
              <p:nvPr/>
            </p:nvSpPr>
            <p:spPr bwMode="auto">
              <a:xfrm>
                <a:off x="1367" y="2416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5120" name="Rectangle 43"/>
              <p:cNvSpPr>
                <a:spLocks noChangeArrowheads="1"/>
              </p:cNvSpPr>
              <p:nvPr/>
            </p:nvSpPr>
            <p:spPr bwMode="auto">
              <a:xfrm>
                <a:off x="1054" y="2416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45121" name="Oval 44"/>
              <p:cNvSpPr>
                <a:spLocks noChangeArrowheads="1"/>
              </p:cNvSpPr>
              <p:nvPr/>
            </p:nvSpPr>
            <p:spPr bwMode="auto">
              <a:xfrm>
                <a:off x="1051" y="2357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45122" name="Group 45"/>
              <p:cNvGrpSpPr>
                <a:grpSpLocks/>
              </p:cNvGrpSpPr>
              <p:nvPr/>
            </p:nvGrpSpPr>
            <p:grpSpPr bwMode="auto">
              <a:xfrm>
                <a:off x="1094" y="2303"/>
                <a:ext cx="254" cy="295"/>
                <a:chOff x="2930" y="2429"/>
                <a:chExt cx="257" cy="295"/>
              </a:xfrm>
            </p:grpSpPr>
            <p:sp>
              <p:nvSpPr>
                <p:cNvPr id="45123" name="Rectangle 46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8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45124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2930" y="2429"/>
                  <a:ext cx="257" cy="2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FF0000"/>
                      </a:solidFill>
                      <a:ea typeface=""/>
                    </a:rPr>
                    <a:t>D</a:t>
                  </a:r>
                  <a:endParaRPr lang="en-US" altLang="en-US">
                    <a:solidFill>
                      <a:srgbClr val="FF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45105" name="Group 48"/>
            <p:cNvGrpSpPr>
              <a:grpSpLocks/>
            </p:cNvGrpSpPr>
            <p:nvPr/>
          </p:nvGrpSpPr>
          <p:grpSpPr bwMode="auto">
            <a:xfrm>
              <a:off x="5230" y="228"/>
              <a:ext cx="212" cy="250"/>
              <a:chOff x="2939" y="2429"/>
              <a:chExt cx="237" cy="295"/>
            </a:xfrm>
          </p:grpSpPr>
          <p:sp>
            <p:nvSpPr>
              <p:cNvPr id="45115" name="Rectangle 4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5116" name="Text Box 50"/>
              <p:cNvSpPr txBox="1">
                <a:spLocks noChangeArrowheads="1"/>
              </p:cNvSpPr>
              <p:nvPr/>
            </p:nvSpPr>
            <p:spPr bwMode="auto">
              <a:xfrm>
                <a:off x="2939" y="2429"/>
                <a:ext cx="237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C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45106" name="Group 51"/>
            <p:cNvGrpSpPr>
              <a:grpSpLocks/>
            </p:cNvGrpSpPr>
            <p:nvPr/>
          </p:nvGrpSpPr>
          <p:grpSpPr bwMode="auto">
            <a:xfrm>
              <a:off x="4606" y="228"/>
              <a:ext cx="217" cy="250"/>
              <a:chOff x="2937" y="2429"/>
              <a:chExt cx="241" cy="295"/>
            </a:xfrm>
          </p:grpSpPr>
          <p:sp>
            <p:nvSpPr>
              <p:cNvPr id="45113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5114" name="Text Box 53"/>
              <p:cNvSpPr txBox="1">
                <a:spLocks noChangeArrowheads="1"/>
              </p:cNvSpPr>
              <p:nvPr/>
            </p:nvSpPr>
            <p:spPr bwMode="auto">
              <a:xfrm>
                <a:off x="2937" y="2429"/>
                <a:ext cx="241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B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sp>
          <p:nvSpPr>
            <p:cNvPr id="45107" name="Text Box 54"/>
            <p:cNvSpPr txBox="1">
              <a:spLocks noChangeArrowheads="1"/>
            </p:cNvSpPr>
            <p:nvPr/>
          </p:nvSpPr>
          <p:spPr bwMode="auto">
            <a:xfrm>
              <a:off x="4359" y="269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7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108" name="Text Box 55"/>
            <p:cNvSpPr txBox="1">
              <a:spLocks noChangeArrowheads="1"/>
            </p:cNvSpPr>
            <p:nvPr/>
          </p:nvSpPr>
          <p:spPr bwMode="auto">
            <a:xfrm>
              <a:off x="4675" y="52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8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109" name="Text Box 56"/>
            <p:cNvSpPr txBox="1">
              <a:spLocks noChangeArrowheads="1"/>
            </p:cNvSpPr>
            <p:nvPr/>
          </p:nvSpPr>
          <p:spPr bwMode="auto">
            <a:xfrm>
              <a:off x="4248" y="704"/>
              <a:ext cx="26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1</a:t>
              </a:r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0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110" name="Text Box 57"/>
            <p:cNvSpPr txBox="1">
              <a:spLocks noChangeArrowheads="1"/>
            </p:cNvSpPr>
            <p:nvPr/>
          </p:nvSpPr>
          <p:spPr bwMode="auto">
            <a:xfrm>
              <a:off x="4968" y="90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111" name="Text Box 58"/>
            <p:cNvSpPr txBox="1">
              <a:spLocks noChangeArrowheads="1"/>
            </p:cNvSpPr>
            <p:nvPr/>
          </p:nvSpPr>
          <p:spPr bwMode="auto">
            <a:xfrm>
              <a:off x="4941" y="17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112" name="Text Box 59"/>
            <p:cNvSpPr txBox="1">
              <a:spLocks noChangeArrowheads="1"/>
            </p:cNvSpPr>
            <p:nvPr/>
          </p:nvSpPr>
          <p:spPr bwMode="auto">
            <a:xfrm>
              <a:off x="5339" y="51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sp>
        <p:nvSpPr>
          <p:cNvPr id="45061" name="Text Box 60"/>
          <p:cNvSpPr txBox="1">
            <a:spLocks noChangeArrowheads="1"/>
          </p:cNvSpPr>
          <p:nvPr/>
        </p:nvSpPr>
        <p:spPr bwMode="auto">
          <a:xfrm>
            <a:off x="1965325" y="1998663"/>
            <a:ext cx="546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latin typeface="Arial" charset="0"/>
                <a:ea typeface="宋体" charset="-122"/>
              </a:rPr>
              <a:t>A          B            </a:t>
            </a:r>
            <a:r>
              <a:rPr lang="en-US" altLang="zh-CN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rPr>
              <a:t>C            E           D</a:t>
            </a:r>
            <a:endParaRPr lang="en-US" altLang="en-US">
              <a:solidFill>
                <a:srgbClr val="000000"/>
              </a:solidFill>
              <a:latin typeface="Arial" charset="0"/>
              <a:ea typeface=""/>
              <a:sym typeface="Symbol" charset="2"/>
            </a:endParaRPr>
          </a:p>
        </p:txBody>
      </p:sp>
      <p:sp>
        <p:nvSpPr>
          <p:cNvPr id="45062" name="Line 62"/>
          <p:cNvSpPr>
            <a:spLocks noChangeShapeType="1"/>
          </p:cNvSpPr>
          <p:nvPr/>
        </p:nvSpPr>
        <p:spPr bwMode="auto">
          <a:xfrm>
            <a:off x="779463" y="2413000"/>
            <a:ext cx="6626225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10" name="Group 65"/>
          <p:cNvGrpSpPr>
            <a:grpSpLocks/>
          </p:cNvGrpSpPr>
          <p:nvPr/>
        </p:nvGrpSpPr>
        <p:grpSpPr bwMode="auto">
          <a:xfrm>
            <a:off x="657225" y="2465390"/>
            <a:ext cx="6756400" cy="461963"/>
            <a:chOff x="414" y="1553"/>
            <a:chExt cx="4256" cy="291"/>
          </a:xfrm>
        </p:grpSpPr>
        <p:sp>
          <p:nvSpPr>
            <p:cNvPr id="45078" name="Text Box 61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d(0)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79" name="Text Box 63"/>
                <p:cNvSpPr txBox="1">
                  <a:spLocks noChangeArrowheads="1"/>
                </p:cNvSpPr>
                <p:nvPr/>
              </p:nvSpPr>
              <p:spPr bwMode="auto">
                <a:xfrm>
                  <a:off x="1226" y="1553"/>
                  <a:ext cx="3444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</a:rPr>
                    <a:t>         </a:t>
                  </a:r>
                  <a14:m>
                    <m:oMath xmlns:m="http://schemas.openxmlformats.org/officeDocument/2006/math">
                      <m:r>
                        <a:rPr lang="en-US" altLang="zh-CN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      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  <a:sym typeface="Symbol" charset="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     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  <a:sym typeface="Symbol" charset="2"/>
                    </a:rPr>
                    <a:t>          0</a:t>
                  </a:r>
                  <a:endParaRPr lang="en-US" altLang="en-US" dirty="0">
                    <a:solidFill>
                      <a:srgbClr val="000000"/>
                    </a:solidFill>
                    <a:latin typeface="Arial" charset="0"/>
                    <a:ea typeface="宋体" charset="-122"/>
                    <a:sym typeface="Symbol" charset="2"/>
                  </a:endParaRPr>
                </a:p>
              </p:txBody>
            </p:sp>
          </mc:Choice>
          <mc:Fallback xmlns="">
            <p:sp>
              <p:nvSpPr>
                <p:cNvPr id="45079" name="Text 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26" y="1553"/>
                  <a:ext cx="3444" cy="29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00000" b="-1328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064" name="Text Box 64"/>
          <p:cNvSpPr txBox="1">
            <a:spLocks noChangeArrowheads="1"/>
          </p:cNvSpPr>
          <p:nvPr/>
        </p:nvSpPr>
        <p:spPr bwMode="auto">
          <a:xfrm>
            <a:off x="642938" y="1309688"/>
            <a:ext cx="6127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Consider D as destination; d(t) is a vector consisting of </a:t>
            </a:r>
            <a:br>
              <a:rPr lang="en-US" altLang="zh-CN" sz="1800">
                <a:solidFill>
                  <a:srgbClr val="000000"/>
                </a:solidFill>
                <a:ea typeface="宋体" charset="-122"/>
              </a:rPr>
            </a:b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estimation of each node at round t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grpSp>
        <p:nvGrpSpPr>
          <p:cNvPr id="11" name="Group 66"/>
          <p:cNvGrpSpPr>
            <a:grpSpLocks/>
          </p:cNvGrpSpPr>
          <p:nvPr/>
        </p:nvGrpSpPr>
        <p:grpSpPr bwMode="auto">
          <a:xfrm>
            <a:off x="666750" y="3103563"/>
            <a:ext cx="6756400" cy="457200"/>
            <a:chOff x="414" y="1553"/>
            <a:chExt cx="4256" cy="288"/>
          </a:xfrm>
        </p:grpSpPr>
        <p:sp>
          <p:nvSpPr>
            <p:cNvPr id="45076" name="Text Box 67"/>
            <p:cNvSpPr txBox="1">
              <a:spLocks noChangeArrowheads="1"/>
            </p:cNvSpPr>
            <p:nvPr/>
          </p:nvSpPr>
          <p:spPr bwMode="auto">
            <a:xfrm>
              <a:off x="414" y="1579"/>
              <a:ext cx="3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d(1)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77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1226" y="1553"/>
                  <a:ext cx="3444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   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</a:rPr>
                    <a:t>            </a:t>
                  </a:r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  <a:sym typeface="Symbol" charset="2"/>
                    </a:rPr>
                    <a:t>2             2           0</a:t>
                  </a:r>
                  <a:endParaRPr lang="en-US" altLang="en-US" dirty="0">
                    <a:solidFill>
                      <a:srgbClr val="000000"/>
                    </a:solidFill>
                    <a:latin typeface="Arial" charset="0"/>
                    <a:ea typeface="宋体" charset="-122"/>
                    <a:sym typeface="Symbol" charset="2"/>
                  </a:endParaRPr>
                </a:p>
              </p:txBody>
            </p:sp>
          </mc:Choice>
          <mc:Fallback xmlns="">
            <p:sp>
              <p:nvSpPr>
                <p:cNvPr id="45077" name="Text 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26" y="1553"/>
                  <a:ext cx="3444" cy="2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01333" b="-136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69"/>
          <p:cNvGrpSpPr>
            <a:grpSpLocks/>
          </p:cNvGrpSpPr>
          <p:nvPr/>
        </p:nvGrpSpPr>
        <p:grpSpPr bwMode="auto">
          <a:xfrm>
            <a:off x="690563" y="3756025"/>
            <a:ext cx="6756400" cy="457200"/>
            <a:chOff x="414" y="1553"/>
            <a:chExt cx="4256" cy="288"/>
          </a:xfrm>
        </p:grpSpPr>
        <p:sp>
          <p:nvSpPr>
            <p:cNvPr id="45074" name="Text Box 70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d(2)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75" name="Text Box 71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12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2             2           0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p:grpSp>
        <p:nvGrpSpPr>
          <p:cNvPr id="13" name="Group 72"/>
          <p:cNvGrpSpPr>
            <a:grpSpLocks/>
          </p:cNvGrpSpPr>
          <p:nvPr/>
        </p:nvGrpSpPr>
        <p:grpSpPr bwMode="auto">
          <a:xfrm>
            <a:off x="685800" y="4365625"/>
            <a:ext cx="6756400" cy="457200"/>
            <a:chOff x="414" y="1553"/>
            <a:chExt cx="4256" cy="288"/>
          </a:xfrm>
        </p:grpSpPr>
        <p:sp>
          <p:nvSpPr>
            <p:cNvPr id="45072" name="Text Box 73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d(3)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73" name="Text Box 74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10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2             2           0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p:grpSp>
        <p:nvGrpSpPr>
          <p:cNvPr id="14" name="Group 75"/>
          <p:cNvGrpSpPr>
            <a:grpSpLocks/>
          </p:cNvGrpSpPr>
          <p:nvPr/>
        </p:nvGrpSpPr>
        <p:grpSpPr bwMode="auto">
          <a:xfrm>
            <a:off x="681038" y="5146675"/>
            <a:ext cx="6756400" cy="457200"/>
            <a:chOff x="414" y="1553"/>
            <a:chExt cx="4256" cy="288"/>
          </a:xfrm>
        </p:grpSpPr>
        <p:sp>
          <p:nvSpPr>
            <p:cNvPr id="45070" name="Text Box 76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d(4)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71" name="Text Box 77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10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2             2           0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5647" name="Text Box 79"/>
              <p:cNvSpPr txBox="1">
                <a:spLocks noChangeArrowheads="1"/>
              </p:cNvSpPr>
              <p:nvPr/>
            </p:nvSpPr>
            <p:spPr bwMode="auto">
              <a:xfrm>
                <a:off x="1574800" y="6121400"/>
                <a:ext cx="561083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r>
                  <a:rPr lang="en-US" altLang="en-US" sz="1800" dirty="0">
                    <a:solidFill>
                      <a:srgbClr val="000000"/>
                    </a:solidFill>
                    <a:ea typeface=""/>
                  </a:rPr>
                  <a:t>Observation: d(0) </a:t>
                </a:r>
                <a14:m>
                  <m:oMath xmlns:m="http://schemas.openxmlformats.org/officeDocument/2006/math">
                    <m:r>
                      <a:rPr lang="en-US" altLang="en-US" sz="180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</a:rPr>
                  <a:t> </a:t>
                </a:r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d(1)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d(2)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d(3)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 d(4) =d* </a:t>
                </a:r>
              </a:p>
            </p:txBody>
          </p:sp>
        </mc:Choice>
        <mc:Fallback xmlns="">
          <p:sp>
            <p:nvSpPr>
              <p:cNvPr id="365647" name="Text 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74800" y="6121400"/>
                <a:ext cx="561083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69" t="-95082" b="-1213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9" name="Object 4">
            <a:extLst>
              <a:ext uri="{FF2B5EF4-FFF2-40B4-BE49-F238E27FC236}">
                <a16:creationId xmlns:a16="http://schemas.microsoft.com/office/drawing/2014/main" id="{DBE837B5-96F9-484C-82D0-1A6338D7CC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278562"/>
              </p:ext>
            </p:extLst>
          </p:nvPr>
        </p:nvGraphicFramePr>
        <p:xfrm>
          <a:off x="2616994" y="131665"/>
          <a:ext cx="40068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48" name="Equation" r:id="rId7" imgW="1968480" imgH="241200" progId="Equation.3">
                  <p:embed/>
                </p:oleObj>
              </mc:Choice>
              <mc:Fallback>
                <p:oleObj name="Equation" r:id="rId7" imgW="1968480" imgH="241200" progId="Equation.3">
                  <p:embed/>
                  <p:pic>
                    <p:nvPicPr>
                      <p:cNvPr id="717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994" y="131665"/>
                        <a:ext cx="4006850" cy="492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220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6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Title 1"/>
          <p:cNvSpPr>
            <a:spLocks noGrp="1"/>
          </p:cNvSpPr>
          <p:nvPr>
            <p:ph type="title"/>
          </p:nvPr>
        </p:nvSpPr>
        <p:spPr>
          <a:xfrm>
            <a:off x="504825" y="180975"/>
            <a:ext cx="8020050" cy="1143000"/>
          </a:xfrm>
        </p:spPr>
        <p:txBody>
          <a:bodyPr/>
          <a:lstStyle/>
          <a:p>
            <a:r>
              <a:rPr lang="en-US" altLang="en-US" sz="3200" dirty="0"/>
              <a:t>Recap: </a:t>
            </a:r>
            <a:r>
              <a:rPr lang="en-US" altLang="en-US" sz="3200"/>
              <a:t>BW Allocation</a:t>
            </a:r>
            <a:br>
              <a:rPr lang="en-US" altLang="en-US" sz="3200"/>
            </a:br>
            <a:r>
              <a:rPr lang="en-US" altLang="en-US" sz="3200"/>
              <a:t>Framework</a:t>
            </a:r>
            <a:endParaRPr lang="en-US" altLang="en-US" sz="3200" dirty="0"/>
          </a:p>
        </p:txBody>
      </p:sp>
      <p:sp>
        <p:nvSpPr>
          <p:cNvPr id="168962" name="Content Placeholder 2"/>
          <p:cNvSpPr>
            <a:spLocks noGrp="1"/>
          </p:cNvSpPr>
          <p:nvPr>
            <p:ph idx="1"/>
          </p:nvPr>
        </p:nvSpPr>
        <p:spPr>
          <a:xfrm>
            <a:off x="533399" y="1395413"/>
            <a:ext cx="8437563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>
                <a:solidFill>
                  <a:schemeClr val="accent6"/>
                </a:solidFill>
              </a:rPr>
              <a:t>Forward engineering: </a:t>
            </a:r>
            <a:r>
              <a:rPr lang="en-US" altLang="en-US" dirty="0"/>
              <a:t>systematically design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/>
              <a:t>objective function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/>
              <a:t>distributed </a:t>
            </a:r>
            <a:r>
              <a:rPr lang="en-US" altLang="en-US" dirty="0" err="1"/>
              <a:t>alg</a:t>
            </a:r>
            <a:r>
              <a:rPr lang="en-US" altLang="en-US" dirty="0"/>
              <a:t> to achieve objective</a:t>
            </a:r>
          </a:p>
          <a:p>
            <a:pPr>
              <a:buFont typeface="Wingdings" pitchFamily="2" charset="2"/>
              <a:buChar char="q"/>
            </a:pPr>
            <a:r>
              <a:rPr lang="en-US" altLang="en-US" dirty="0">
                <a:solidFill>
                  <a:schemeClr val="accent6"/>
                </a:solidFill>
              </a:rPr>
              <a:t>Science/reverse engineering:</a:t>
            </a:r>
            <a:r>
              <a:rPr lang="en-US" altLang="en-US" dirty="0"/>
              <a:t> what do TCP/Reno, TCP/Vegas achieve?</a:t>
            </a:r>
          </a:p>
        </p:txBody>
      </p:sp>
      <p:sp>
        <p:nvSpPr>
          <p:cNvPr id="16896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87021F-AB1B-8843-BDD9-B339291137AE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graphicFrame>
        <p:nvGraphicFramePr>
          <p:cNvPr id="5" name="Content Placeholder 29"/>
          <p:cNvGraphicFramePr>
            <a:graphicFrameLocks noGrp="1"/>
          </p:cNvGraphicFramePr>
          <p:nvPr/>
        </p:nvGraphicFramePr>
        <p:xfrm>
          <a:off x="801688" y="3898900"/>
          <a:ext cx="7772400" cy="2600325"/>
        </p:xfrm>
        <a:graphic>
          <a:graphicData uri="http://schemas.openxmlformats.org/drawingml/2006/table">
            <a:tbl>
              <a:tblPr/>
              <a:tblGrid>
                <a:gridCol w="3165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5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1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mic Sans MS" charset="0"/>
                        </a:rPr>
                        <a:t>Objective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mic Sans MS" charset="0"/>
                        </a:rPr>
                        <a:t>Allocation (x1, x2, x3)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TCP/Reno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0.26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0.74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0.74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TCP/Vegas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1/3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2/3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2/3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Max throughput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Max-min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Max sum log(x)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1/3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2/3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2/3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Max sum of -1/(RTT</a:t>
                      </a:r>
                      <a:r>
                        <a:rPr kumimoji="0" lang="en-US" alt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 x)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0.26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0.74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0.74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6900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064318"/>
              </p:ext>
            </p:extLst>
          </p:nvPr>
        </p:nvGraphicFramePr>
        <p:xfrm>
          <a:off x="4680004" y="86382"/>
          <a:ext cx="4456113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68" name="Equation" r:id="rId4" imgW="2362200" imgH="863600" progId="Equation.3">
                  <p:embed/>
                </p:oleObj>
              </mc:Choice>
              <mc:Fallback>
                <p:oleObj name="Equation" r:id="rId4" imgW="2362200" imgH="86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0004" y="86382"/>
                        <a:ext cx="4456113" cy="12446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079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D223AC-7635-254F-A726-7D807A372C3E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79202" name="Freeform 2" descr="Light upward diagonal"/>
          <p:cNvSpPr>
            <a:spLocks/>
          </p:cNvSpPr>
          <p:nvPr/>
        </p:nvSpPr>
        <p:spPr bwMode="auto">
          <a:xfrm>
            <a:off x="6340475" y="2362200"/>
            <a:ext cx="2270125" cy="2105025"/>
          </a:xfrm>
          <a:custGeom>
            <a:avLst/>
            <a:gdLst>
              <a:gd name="T0" fmla="*/ 2147483646 w 1866"/>
              <a:gd name="T1" fmla="*/ 2147483646 h 1885"/>
              <a:gd name="T2" fmla="*/ 2147483646 w 1866"/>
              <a:gd name="T3" fmla="*/ 2147483646 h 1885"/>
              <a:gd name="T4" fmla="*/ 2147483646 w 1866"/>
              <a:gd name="T5" fmla="*/ 2147483646 h 1885"/>
              <a:gd name="T6" fmla="*/ 2147483646 w 1866"/>
              <a:gd name="T7" fmla="*/ 2147483646 h 1885"/>
              <a:gd name="T8" fmla="*/ 2147483646 w 1866"/>
              <a:gd name="T9" fmla="*/ 2147483646 h 1885"/>
              <a:gd name="T10" fmla="*/ 2147483646 w 1866"/>
              <a:gd name="T11" fmla="*/ 2147483646 h 1885"/>
              <a:gd name="T12" fmla="*/ 2147483646 w 1866"/>
              <a:gd name="T13" fmla="*/ 2147483646 h 1885"/>
              <a:gd name="T14" fmla="*/ 2147483646 w 1866"/>
              <a:gd name="T15" fmla="*/ 2147483646 h 1885"/>
              <a:gd name="T16" fmla="*/ 2147483646 w 1866"/>
              <a:gd name="T17" fmla="*/ 2147483646 h 1885"/>
              <a:gd name="T18" fmla="*/ 2147483646 w 1866"/>
              <a:gd name="T19" fmla="*/ 2147483646 h 1885"/>
              <a:gd name="T20" fmla="*/ 2147483646 w 1866"/>
              <a:gd name="T21" fmla="*/ 2147483646 h 188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6"/>
              <a:gd name="T34" fmla="*/ 0 h 1885"/>
              <a:gd name="T35" fmla="*/ 1866 w 1866"/>
              <a:gd name="T36" fmla="*/ 1885 h 188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6" h="1885">
                <a:moveTo>
                  <a:pt x="831" y="34"/>
                </a:moveTo>
                <a:cubicBezTo>
                  <a:pt x="834" y="31"/>
                  <a:pt x="906" y="8"/>
                  <a:pt x="850" y="25"/>
                </a:cubicBezTo>
                <a:cubicBezTo>
                  <a:pt x="794" y="42"/>
                  <a:pt x="603" y="73"/>
                  <a:pt x="493" y="134"/>
                </a:cubicBezTo>
                <a:cubicBezTo>
                  <a:pt x="383" y="195"/>
                  <a:pt x="270" y="184"/>
                  <a:pt x="191" y="390"/>
                </a:cubicBezTo>
                <a:cubicBezTo>
                  <a:pt x="112" y="596"/>
                  <a:pt x="0" y="1137"/>
                  <a:pt x="18" y="1369"/>
                </a:cubicBezTo>
                <a:cubicBezTo>
                  <a:pt x="36" y="1601"/>
                  <a:pt x="120" y="1721"/>
                  <a:pt x="301" y="1780"/>
                </a:cubicBezTo>
                <a:cubicBezTo>
                  <a:pt x="482" y="1839"/>
                  <a:pt x="867" y="1885"/>
                  <a:pt x="1106" y="1725"/>
                </a:cubicBezTo>
                <a:cubicBezTo>
                  <a:pt x="1345" y="1565"/>
                  <a:pt x="1635" y="1085"/>
                  <a:pt x="1737" y="820"/>
                </a:cubicBezTo>
                <a:cubicBezTo>
                  <a:pt x="1839" y="555"/>
                  <a:pt x="1866" y="268"/>
                  <a:pt x="1718" y="134"/>
                </a:cubicBezTo>
                <a:cubicBezTo>
                  <a:pt x="1570" y="0"/>
                  <a:pt x="1031" y="40"/>
                  <a:pt x="850" y="15"/>
                </a:cubicBezTo>
                <a:cubicBezTo>
                  <a:pt x="850" y="15"/>
                  <a:pt x="831" y="34"/>
                  <a:pt x="831" y="34"/>
                </a:cubicBezTo>
                <a:close/>
              </a:path>
            </a:pathLst>
          </a:custGeom>
          <a:pattFill prst="ltUpDiag">
            <a:fgClr>
              <a:schemeClr val="bg2"/>
            </a:fgClr>
            <a:bgClr>
              <a:srgbClr val="FFFFFF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宋体" charset="-122"/>
              </a:rPr>
              <a:t>Recap: Derive Objective Function</a:t>
            </a:r>
            <a:endParaRPr lang="en-US" altLang="en-US" sz="3600" dirty="0"/>
          </a:p>
        </p:txBody>
      </p:sp>
      <p:sp>
        <p:nvSpPr>
          <p:cNvPr id="179205" name="Line 5"/>
          <p:cNvSpPr>
            <a:spLocks noChangeShapeType="1"/>
          </p:cNvSpPr>
          <p:nvPr/>
        </p:nvSpPr>
        <p:spPr bwMode="auto">
          <a:xfrm>
            <a:off x="5792788" y="4538663"/>
            <a:ext cx="3162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9206" name="Line 6"/>
          <p:cNvSpPr>
            <a:spLocks noChangeShapeType="1"/>
          </p:cNvSpPr>
          <p:nvPr/>
        </p:nvSpPr>
        <p:spPr bwMode="auto">
          <a:xfrm flipV="1">
            <a:off x="6257925" y="1782763"/>
            <a:ext cx="0" cy="3308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9207" name="Text Box 7"/>
          <p:cNvSpPr txBox="1">
            <a:spLocks noChangeArrowheads="1"/>
          </p:cNvSpPr>
          <p:nvPr/>
        </p:nvSpPr>
        <p:spPr bwMode="auto">
          <a:xfrm>
            <a:off x="6773863" y="2552700"/>
            <a:ext cx="33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ea typeface="宋体" charset="-122"/>
              </a:rPr>
              <a:t>R</a:t>
            </a:r>
            <a:endParaRPr lang="en-US" altLang="en-US" sz="2400" b="1">
              <a:solidFill>
                <a:srgbClr val="000000"/>
              </a:solidFill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161213" y="2441575"/>
            <a:ext cx="1398587" cy="1103313"/>
            <a:chOff x="4511" y="1538"/>
            <a:chExt cx="881" cy="695"/>
          </a:xfrm>
        </p:grpSpPr>
        <p:sp>
          <p:nvSpPr>
            <p:cNvPr id="179213" name="Freeform 9"/>
            <p:cNvSpPr>
              <a:spLocks/>
            </p:cNvSpPr>
            <p:nvPr/>
          </p:nvSpPr>
          <p:spPr bwMode="auto">
            <a:xfrm>
              <a:off x="4511" y="1538"/>
              <a:ext cx="881" cy="695"/>
            </a:xfrm>
            <a:custGeom>
              <a:avLst/>
              <a:gdLst>
                <a:gd name="T0" fmla="*/ 0 w 1866"/>
                <a:gd name="T1" fmla="*/ 0 h 1885"/>
                <a:gd name="T2" fmla="*/ 0 w 1866"/>
                <a:gd name="T3" fmla="*/ 0 h 1885"/>
                <a:gd name="T4" fmla="*/ 0 w 1866"/>
                <a:gd name="T5" fmla="*/ 0 h 1885"/>
                <a:gd name="T6" fmla="*/ 0 w 1866"/>
                <a:gd name="T7" fmla="*/ 0 h 1885"/>
                <a:gd name="T8" fmla="*/ 0 w 1866"/>
                <a:gd name="T9" fmla="*/ 0 h 1885"/>
                <a:gd name="T10" fmla="*/ 0 w 1866"/>
                <a:gd name="T11" fmla="*/ 0 h 1885"/>
                <a:gd name="T12" fmla="*/ 0 w 1866"/>
                <a:gd name="T13" fmla="*/ 0 h 1885"/>
                <a:gd name="T14" fmla="*/ 0 w 1866"/>
                <a:gd name="T15" fmla="*/ 0 h 1885"/>
                <a:gd name="T16" fmla="*/ 0 w 1866"/>
                <a:gd name="T17" fmla="*/ 0 h 1885"/>
                <a:gd name="T18" fmla="*/ 0 w 1866"/>
                <a:gd name="T19" fmla="*/ 0 h 1885"/>
                <a:gd name="T20" fmla="*/ 0 w 1866"/>
                <a:gd name="T21" fmla="*/ 0 h 188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66"/>
                <a:gd name="T34" fmla="*/ 0 h 1885"/>
                <a:gd name="T35" fmla="*/ 1866 w 1866"/>
                <a:gd name="T36" fmla="*/ 1885 h 188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66" h="1885">
                  <a:moveTo>
                    <a:pt x="831" y="34"/>
                  </a:moveTo>
                  <a:cubicBezTo>
                    <a:pt x="834" y="31"/>
                    <a:pt x="906" y="8"/>
                    <a:pt x="850" y="25"/>
                  </a:cubicBezTo>
                  <a:cubicBezTo>
                    <a:pt x="794" y="42"/>
                    <a:pt x="603" y="73"/>
                    <a:pt x="493" y="134"/>
                  </a:cubicBezTo>
                  <a:cubicBezTo>
                    <a:pt x="383" y="195"/>
                    <a:pt x="270" y="184"/>
                    <a:pt x="191" y="390"/>
                  </a:cubicBezTo>
                  <a:cubicBezTo>
                    <a:pt x="112" y="596"/>
                    <a:pt x="0" y="1137"/>
                    <a:pt x="18" y="1369"/>
                  </a:cubicBezTo>
                  <a:cubicBezTo>
                    <a:pt x="36" y="1601"/>
                    <a:pt x="120" y="1721"/>
                    <a:pt x="301" y="1780"/>
                  </a:cubicBezTo>
                  <a:cubicBezTo>
                    <a:pt x="482" y="1839"/>
                    <a:pt x="867" y="1885"/>
                    <a:pt x="1106" y="1725"/>
                  </a:cubicBezTo>
                  <a:cubicBezTo>
                    <a:pt x="1345" y="1565"/>
                    <a:pt x="1635" y="1085"/>
                    <a:pt x="1737" y="820"/>
                  </a:cubicBezTo>
                  <a:cubicBezTo>
                    <a:pt x="1839" y="555"/>
                    <a:pt x="1866" y="268"/>
                    <a:pt x="1718" y="134"/>
                  </a:cubicBezTo>
                  <a:cubicBezTo>
                    <a:pt x="1570" y="0"/>
                    <a:pt x="1031" y="40"/>
                    <a:pt x="850" y="15"/>
                  </a:cubicBezTo>
                  <a:cubicBezTo>
                    <a:pt x="850" y="15"/>
                    <a:pt x="831" y="34"/>
                    <a:pt x="831" y="34"/>
                  </a:cubicBezTo>
                  <a:close/>
                </a:path>
              </a:pathLst>
            </a:custGeom>
            <a:pattFill prst="pct5">
              <a:fgClr>
                <a:schemeClr val="bg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9214" name="Text Box 10"/>
            <p:cNvSpPr txBox="1">
              <a:spLocks noChangeArrowheads="1"/>
            </p:cNvSpPr>
            <p:nvPr/>
          </p:nvSpPr>
          <p:spPr bwMode="auto">
            <a:xfrm>
              <a:off x="4543" y="1731"/>
              <a:ext cx="21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T</a:t>
              </a:r>
            </a:p>
          </p:txBody>
        </p:sp>
      </p:grpSp>
      <p:sp>
        <p:nvSpPr>
          <p:cNvPr id="179209" name="Oval 11"/>
          <p:cNvSpPr>
            <a:spLocks noChangeArrowheads="1"/>
          </p:cNvSpPr>
          <p:nvPr/>
        </p:nvSpPr>
        <p:spPr bwMode="auto">
          <a:xfrm>
            <a:off x="8375650" y="2466975"/>
            <a:ext cx="88900" cy="10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79210" name="Text Box 12"/>
          <p:cNvSpPr txBox="1">
            <a:spLocks noChangeArrowheads="1"/>
          </p:cNvSpPr>
          <p:nvPr/>
        </p:nvSpPr>
        <p:spPr bwMode="auto">
          <a:xfrm>
            <a:off x="8275638" y="2481263"/>
            <a:ext cx="2952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</a:rPr>
              <a:t>s</a:t>
            </a:r>
          </a:p>
        </p:txBody>
      </p:sp>
      <p:sp>
        <p:nvSpPr>
          <p:cNvPr id="179211" name="Text Box 14"/>
          <p:cNvSpPr txBox="1">
            <a:spLocks noChangeArrowheads="1"/>
          </p:cNvSpPr>
          <p:nvPr/>
        </p:nvSpPr>
        <p:spPr bwMode="auto">
          <a:xfrm>
            <a:off x="8535988" y="4087813"/>
            <a:ext cx="387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ea typeface="宋体" charset="-122"/>
              </a:rPr>
              <a:t>x</a:t>
            </a:r>
            <a:r>
              <a:rPr lang="en-US" altLang="zh-CN" sz="2400" baseline="-25000">
                <a:solidFill>
                  <a:srgbClr val="000000"/>
                </a:solidFill>
                <a:ea typeface="宋体" charset="-122"/>
              </a:rPr>
              <a:t>1</a:t>
            </a:r>
            <a:endParaRPr lang="en-US" altLang="en-US" sz="2400" baseline="-25000">
              <a:solidFill>
                <a:srgbClr val="000000"/>
              </a:solidFill>
            </a:endParaRPr>
          </a:p>
        </p:txBody>
      </p:sp>
      <p:sp>
        <p:nvSpPr>
          <p:cNvPr id="179212" name="Text Box 15"/>
          <p:cNvSpPr txBox="1">
            <a:spLocks noChangeArrowheads="1"/>
          </p:cNvSpPr>
          <p:nvPr/>
        </p:nvSpPr>
        <p:spPr bwMode="auto">
          <a:xfrm>
            <a:off x="6305550" y="1819275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ea typeface="宋体" charset="-122"/>
              </a:rPr>
              <a:t>x</a:t>
            </a:r>
            <a:r>
              <a:rPr lang="en-US" altLang="zh-CN" sz="2400" baseline="-25000">
                <a:solidFill>
                  <a:srgbClr val="000000"/>
                </a:solidFill>
                <a:ea typeface="宋体" charset="-122"/>
              </a:rPr>
              <a:t>2</a:t>
            </a:r>
            <a:endParaRPr lang="en-US" altLang="en-US" sz="2400" baseline="-25000">
              <a:solidFill>
                <a:srgbClr val="000000"/>
              </a:solidFill>
            </a:endParaRPr>
          </a:p>
        </p:txBody>
      </p:sp>
      <p:sp>
        <p:nvSpPr>
          <p:cNvPr id="17" name="Rectangle 4"/>
          <p:cNvSpPr txBox="1">
            <a:spLocks noChangeArrowheads="1"/>
          </p:cNvSpPr>
          <p:nvPr/>
        </p:nvSpPr>
        <p:spPr bwMode="auto">
          <a:xfrm>
            <a:off x="533400" y="1457325"/>
            <a:ext cx="555625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kern="0" dirty="0">
                <a:ea typeface="宋体" charset="-122"/>
              </a:rPr>
              <a:t>NBS axioms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kern="0" dirty="0">
                <a:ea typeface="宋体" charset="-122"/>
              </a:rPr>
              <a:t>Pareto optimality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kern="0" dirty="0">
                <a:ea typeface="宋体" charset="-122"/>
              </a:rPr>
              <a:t>symmetry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kern="0" dirty="0">
                <a:ea typeface="宋体" charset="-122"/>
              </a:rPr>
              <a:t>invariance of linear transformation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kern="0" dirty="0">
                <a:ea typeface="宋体" charset="-122"/>
              </a:rPr>
              <a:t>independence of irrelevant alternatives</a:t>
            </a:r>
          </a:p>
          <a:p>
            <a:pPr lvl="1">
              <a:lnSpc>
                <a:spcPct val="80000"/>
              </a:lnSpc>
            </a:pPr>
            <a:endParaRPr lang="en-US" altLang="zh-CN" kern="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kern="0" dirty="0">
                <a:ea typeface="宋体" charset="-122"/>
              </a:rPr>
              <a:t>NBS solution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the rate allocation point is the feasible point which maximizes</a:t>
            </a:r>
          </a:p>
          <a:p>
            <a:pPr lvl="1">
              <a:lnSpc>
                <a:spcPct val="80000"/>
              </a:lnSpc>
            </a:pPr>
            <a:endParaRPr lang="en-US" altLang="zh-CN" kern="0" dirty="0">
              <a:ea typeface="宋体" charset="-122"/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538721"/>
              </p:ext>
            </p:extLst>
          </p:nvPr>
        </p:nvGraphicFramePr>
        <p:xfrm>
          <a:off x="2196608" y="5367611"/>
          <a:ext cx="194627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92" name="Equation" r:id="rId4" imgW="609336" imgH="215806" progId="Equation.3">
                  <p:embed/>
                </p:oleObj>
              </mc:Choice>
              <mc:Fallback>
                <p:oleObj name="Equation" r:id="rId4" imgW="60933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6608" y="5367611"/>
                        <a:ext cx="1946275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4306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4284CFF-6004-7D4E-9667-90A764896657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pSp>
        <p:nvGrpSpPr>
          <p:cNvPr id="84994" name="Group 20"/>
          <p:cNvGrpSpPr>
            <a:grpSpLocks/>
          </p:cNvGrpSpPr>
          <p:nvPr/>
        </p:nvGrpSpPr>
        <p:grpSpPr bwMode="auto">
          <a:xfrm>
            <a:off x="1003300" y="4513263"/>
            <a:ext cx="2112963" cy="1903412"/>
            <a:chOff x="1086" y="2937"/>
            <a:chExt cx="1331" cy="1199"/>
          </a:xfrm>
        </p:grpSpPr>
        <p:sp>
          <p:nvSpPr>
            <p:cNvPr id="85018" name="Freeform 18"/>
            <p:cNvSpPr>
              <a:spLocks/>
            </p:cNvSpPr>
            <p:nvPr/>
          </p:nvSpPr>
          <p:spPr bwMode="auto">
            <a:xfrm>
              <a:off x="1105" y="2945"/>
              <a:ext cx="1312" cy="1191"/>
            </a:xfrm>
            <a:custGeom>
              <a:avLst/>
              <a:gdLst>
                <a:gd name="T0" fmla="*/ 0 w 1312"/>
                <a:gd name="T1" fmla="*/ 1191 h 1191"/>
                <a:gd name="T2" fmla="*/ 311 w 1312"/>
                <a:gd name="T3" fmla="*/ 577 h 1191"/>
                <a:gd name="T4" fmla="*/ 755 w 1312"/>
                <a:gd name="T5" fmla="*/ 189 h 1191"/>
                <a:gd name="T6" fmla="*/ 1312 w 1312"/>
                <a:gd name="T7" fmla="*/ 0 h 1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2"/>
                <a:gd name="T13" fmla="*/ 0 h 1191"/>
                <a:gd name="T14" fmla="*/ 1312 w 1312"/>
                <a:gd name="T15" fmla="*/ 1191 h 1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2" h="1191">
                  <a:moveTo>
                    <a:pt x="0" y="1191"/>
                  </a:moveTo>
                  <a:cubicBezTo>
                    <a:pt x="50" y="1089"/>
                    <a:pt x="185" y="744"/>
                    <a:pt x="311" y="577"/>
                  </a:cubicBezTo>
                  <a:cubicBezTo>
                    <a:pt x="437" y="410"/>
                    <a:pt x="588" y="285"/>
                    <a:pt x="755" y="189"/>
                  </a:cubicBezTo>
                  <a:cubicBezTo>
                    <a:pt x="922" y="93"/>
                    <a:pt x="1126" y="32"/>
                    <a:pt x="1312" y="0"/>
                  </a:cubicBezTo>
                </a:path>
              </a:pathLst>
            </a:custGeom>
            <a:solidFill>
              <a:srgbClr val="33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019" name="Freeform 19"/>
            <p:cNvSpPr>
              <a:spLocks/>
            </p:cNvSpPr>
            <p:nvPr/>
          </p:nvSpPr>
          <p:spPr bwMode="auto">
            <a:xfrm>
              <a:off x="1086" y="2937"/>
              <a:ext cx="1312" cy="1199"/>
            </a:xfrm>
            <a:custGeom>
              <a:avLst/>
              <a:gdLst>
                <a:gd name="T0" fmla="*/ 0 w 1312"/>
                <a:gd name="T1" fmla="*/ 1199 h 1199"/>
                <a:gd name="T2" fmla="*/ 1312 w 1312"/>
                <a:gd name="T3" fmla="*/ 1199 h 1199"/>
                <a:gd name="T4" fmla="*/ 1312 w 1312"/>
                <a:gd name="T5" fmla="*/ 0 h 1199"/>
                <a:gd name="T6" fmla="*/ 0 w 1312"/>
                <a:gd name="T7" fmla="*/ 1199 h 11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2"/>
                <a:gd name="T13" fmla="*/ 0 h 1199"/>
                <a:gd name="T14" fmla="*/ 1312 w 1312"/>
                <a:gd name="T15" fmla="*/ 1199 h 11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2" h="1199">
                  <a:moveTo>
                    <a:pt x="0" y="1199"/>
                  </a:moveTo>
                  <a:lnTo>
                    <a:pt x="1312" y="1199"/>
                  </a:lnTo>
                  <a:lnTo>
                    <a:pt x="1312" y="0"/>
                  </a:lnTo>
                  <a:lnTo>
                    <a:pt x="0" y="1199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14300"/>
            <a:ext cx="8205788" cy="1143000"/>
          </a:xfrm>
        </p:spPr>
        <p:txBody>
          <a:bodyPr/>
          <a:lstStyle/>
          <a:p>
            <a:r>
              <a:rPr lang="en-US" altLang="en-US" sz="3600" dirty="0">
                <a:ea typeface="ＭＳ Ｐゴシック" charset="-128"/>
              </a:rPr>
              <a:t>Recap: Derive </a:t>
            </a:r>
            <a:r>
              <a:rPr lang="en-US" altLang="en-US" sz="3600" dirty="0" err="1">
                <a:ea typeface="ＭＳ Ｐゴシック" charset="-128"/>
              </a:rPr>
              <a:t>Alg</a:t>
            </a:r>
            <a:r>
              <a:rPr lang="en-US" altLang="en-US" sz="3600" dirty="0">
                <a:ea typeface="ＭＳ Ｐゴシック" charset="-128"/>
              </a:rPr>
              <a:t> (Strong Dual Theorem)</a:t>
            </a:r>
          </a:p>
        </p:txBody>
      </p:sp>
      <p:graphicFrame>
        <p:nvGraphicFramePr>
          <p:cNvPr id="84996" name="Object 2"/>
          <p:cNvGraphicFramePr>
            <a:graphicFrameLocks noChangeAspect="1"/>
          </p:cNvGraphicFramePr>
          <p:nvPr/>
        </p:nvGraphicFramePr>
        <p:xfrm>
          <a:off x="2578100" y="1589088"/>
          <a:ext cx="3373438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817" name="Equation" r:id="rId4" imgW="1282700" imgH="673100" progId="Equation.3">
                  <p:embed/>
                </p:oleObj>
              </mc:Choice>
              <mc:Fallback>
                <p:oleObj name="Equation" r:id="rId4" imgW="12827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100" y="1589088"/>
                        <a:ext cx="3373438" cy="17716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7" name="Line 5"/>
          <p:cNvSpPr>
            <a:spLocks noChangeShapeType="1"/>
          </p:cNvSpPr>
          <p:nvPr/>
        </p:nvSpPr>
        <p:spPr bwMode="auto">
          <a:xfrm>
            <a:off x="320675" y="5946775"/>
            <a:ext cx="3476625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4998" name="Line 6"/>
          <p:cNvSpPr>
            <a:spLocks noChangeShapeType="1"/>
          </p:cNvSpPr>
          <p:nvPr/>
        </p:nvSpPr>
        <p:spPr bwMode="auto">
          <a:xfrm flipV="1">
            <a:off x="2119313" y="4029075"/>
            <a:ext cx="0" cy="233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4999" name="Text Box 8"/>
          <p:cNvSpPr txBox="1">
            <a:spLocks noChangeArrowheads="1"/>
          </p:cNvSpPr>
          <p:nvPr/>
        </p:nvSpPr>
        <p:spPr bwMode="auto">
          <a:xfrm>
            <a:off x="3438525" y="5622925"/>
            <a:ext cx="6080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g(x)</a:t>
            </a:r>
          </a:p>
        </p:txBody>
      </p:sp>
      <p:sp>
        <p:nvSpPr>
          <p:cNvPr id="85000" name="Text Box 9"/>
          <p:cNvSpPr txBox="1">
            <a:spLocks noChangeArrowheads="1"/>
          </p:cNvSpPr>
          <p:nvPr/>
        </p:nvSpPr>
        <p:spPr bwMode="auto">
          <a:xfrm>
            <a:off x="1323975" y="3856038"/>
            <a:ext cx="603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f(x)</a:t>
            </a:r>
          </a:p>
        </p:txBody>
      </p:sp>
      <p:sp>
        <p:nvSpPr>
          <p:cNvPr id="85001" name="Text Box 10"/>
          <p:cNvSpPr txBox="1">
            <a:spLocks noChangeArrowheads="1"/>
          </p:cNvSpPr>
          <p:nvPr/>
        </p:nvSpPr>
        <p:spPr bwMode="auto">
          <a:xfrm>
            <a:off x="6608763" y="1835150"/>
            <a:ext cx="1981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f(x) concave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g(x) linear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S is a convex set</a:t>
            </a:r>
          </a:p>
        </p:txBody>
      </p:sp>
      <p:graphicFrame>
        <p:nvGraphicFramePr>
          <p:cNvPr id="85002" name="Object 3"/>
          <p:cNvGraphicFramePr>
            <a:graphicFrameLocks noChangeAspect="1"/>
          </p:cNvGraphicFramePr>
          <p:nvPr/>
        </p:nvGraphicFramePr>
        <p:xfrm>
          <a:off x="4298950" y="3546475"/>
          <a:ext cx="4308475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818" name="Equation" r:id="rId6" imgW="1638300" imgH="279400" progId="Equation.3">
                  <p:embed/>
                </p:oleObj>
              </mc:Choice>
              <mc:Fallback>
                <p:oleObj name="Equation" r:id="rId6" imgW="16383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8950" y="3546475"/>
                        <a:ext cx="4308475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793750" y="3768725"/>
            <a:ext cx="1809750" cy="2690813"/>
            <a:chOff x="500" y="2374"/>
            <a:chExt cx="1140" cy="1695"/>
          </a:xfrm>
        </p:grpSpPr>
        <p:sp>
          <p:nvSpPr>
            <p:cNvPr id="85016" name="Line 13"/>
            <p:cNvSpPr>
              <a:spLocks noChangeShapeType="1"/>
            </p:cNvSpPr>
            <p:nvPr/>
          </p:nvSpPr>
          <p:spPr bwMode="auto">
            <a:xfrm flipV="1">
              <a:off x="500" y="2596"/>
              <a:ext cx="1039" cy="14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017" name="Text Box 14"/>
            <p:cNvSpPr txBox="1">
              <a:spLocks noChangeArrowheads="1"/>
            </p:cNvSpPr>
            <p:nvPr/>
          </p:nvSpPr>
          <p:spPr bwMode="auto">
            <a:xfrm>
              <a:off x="1406" y="2374"/>
              <a:ext cx="23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q</a:t>
              </a:r>
              <a:r>
                <a:rPr lang="en-US" altLang="en-US" sz="2400" baseline="-25000">
                  <a:solidFill>
                    <a:srgbClr val="000000"/>
                  </a:solidFill>
                </a:rPr>
                <a:t>1</a:t>
              </a:r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479425" y="3786188"/>
            <a:ext cx="2736850" cy="2462212"/>
            <a:chOff x="302" y="2385"/>
            <a:chExt cx="1724" cy="1551"/>
          </a:xfrm>
        </p:grpSpPr>
        <p:sp>
          <p:nvSpPr>
            <p:cNvPr id="85014" name="Line 12"/>
            <p:cNvSpPr>
              <a:spLocks noChangeShapeType="1"/>
            </p:cNvSpPr>
            <p:nvPr/>
          </p:nvSpPr>
          <p:spPr bwMode="auto">
            <a:xfrm flipV="1">
              <a:off x="302" y="2586"/>
              <a:ext cx="1586" cy="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015" name="Text Box 15"/>
            <p:cNvSpPr txBox="1">
              <a:spLocks noChangeArrowheads="1"/>
            </p:cNvSpPr>
            <p:nvPr/>
          </p:nvSpPr>
          <p:spPr bwMode="auto">
            <a:xfrm>
              <a:off x="1776" y="2385"/>
              <a:ext cx="25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q</a:t>
              </a:r>
              <a:r>
                <a:rPr lang="en-US" altLang="en-US" sz="2400" baseline="-25000">
                  <a:solidFill>
                    <a:srgbClr val="000000"/>
                  </a:solidFill>
                </a:rPr>
                <a:t>2</a:t>
              </a:r>
            </a:p>
          </p:txBody>
        </p:sp>
      </p:grpSp>
      <p:sp>
        <p:nvSpPr>
          <p:cNvPr id="85005" name="Freeform 21"/>
          <p:cNvSpPr>
            <a:spLocks/>
          </p:cNvSpPr>
          <p:nvPr/>
        </p:nvSpPr>
        <p:spPr bwMode="auto">
          <a:xfrm>
            <a:off x="179388" y="3971925"/>
            <a:ext cx="749300" cy="960438"/>
          </a:xfrm>
          <a:custGeom>
            <a:avLst/>
            <a:gdLst>
              <a:gd name="T0" fmla="*/ 0 w 472"/>
              <a:gd name="T1" fmla="*/ 2147483646 h 605"/>
              <a:gd name="T2" fmla="*/ 2147483646 w 472"/>
              <a:gd name="T3" fmla="*/ 2147483646 h 605"/>
              <a:gd name="T4" fmla="*/ 2147483646 w 472"/>
              <a:gd name="T5" fmla="*/ 2147483646 h 605"/>
              <a:gd name="T6" fmla="*/ 2147483646 w 472"/>
              <a:gd name="T7" fmla="*/ 0 h 605"/>
              <a:gd name="T8" fmla="*/ 0 w 472"/>
              <a:gd name="T9" fmla="*/ 2147483646 h 6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2"/>
              <a:gd name="T16" fmla="*/ 0 h 605"/>
              <a:gd name="T17" fmla="*/ 472 w 472"/>
              <a:gd name="T18" fmla="*/ 605 h 60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2" h="605">
                <a:moveTo>
                  <a:pt x="0" y="19"/>
                </a:moveTo>
                <a:lnTo>
                  <a:pt x="95" y="605"/>
                </a:lnTo>
                <a:lnTo>
                  <a:pt x="369" y="472"/>
                </a:lnTo>
                <a:lnTo>
                  <a:pt x="472" y="0"/>
                </a:lnTo>
                <a:lnTo>
                  <a:pt x="0" y="19"/>
                </a:lnTo>
                <a:close/>
              </a:path>
            </a:pathLst>
          </a:cu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5006" name="Freeform 23"/>
          <p:cNvSpPr>
            <a:spLocks/>
          </p:cNvSpPr>
          <p:nvPr/>
        </p:nvSpPr>
        <p:spPr bwMode="auto">
          <a:xfrm rot="719157">
            <a:off x="569913" y="4497388"/>
            <a:ext cx="1747837" cy="461962"/>
          </a:xfrm>
          <a:custGeom>
            <a:avLst/>
            <a:gdLst>
              <a:gd name="T0" fmla="*/ 0 w 802"/>
              <a:gd name="T1" fmla="*/ 0 h 387"/>
              <a:gd name="T2" fmla="*/ 2147483646 w 802"/>
              <a:gd name="T3" fmla="*/ 2147483646 h 387"/>
              <a:gd name="T4" fmla="*/ 2147483646 w 802"/>
              <a:gd name="T5" fmla="*/ 2147483646 h 387"/>
              <a:gd name="T6" fmla="*/ 0 60000 65536"/>
              <a:gd name="T7" fmla="*/ 0 60000 65536"/>
              <a:gd name="T8" fmla="*/ 0 60000 65536"/>
              <a:gd name="T9" fmla="*/ 0 w 802"/>
              <a:gd name="T10" fmla="*/ 0 h 387"/>
              <a:gd name="T11" fmla="*/ 802 w 802"/>
              <a:gd name="T12" fmla="*/ 387 h 3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2" h="387">
                <a:moveTo>
                  <a:pt x="0" y="0"/>
                </a:moveTo>
                <a:cubicBezTo>
                  <a:pt x="211" y="95"/>
                  <a:pt x="423" y="191"/>
                  <a:pt x="557" y="255"/>
                </a:cubicBezTo>
                <a:cubicBezTo>
                  <a:pt x="691" y="319"/>
                  <a:pt x="761" y="365"/>
                  <a:pt x="802" y="38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5007" name="Text Box 24"/>
          <p:cNvSpPr txBox="1">
            <a:spLocks noChangeArrowheads="1"/>
          </p:cNvSpPr>
          <p:nvPr/>
        </p:nvSpPr>
        <p:spPr bwMode="auto">
          <a:xfrm>
            <a:off x="179388" y="3948113"/>
            <a:ext cx="342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S</a:t>
            </a:r>
          </a:p>
        </p:txBody>
      </p:sp>
      <p:sp>
        <p:nvSpPr>
          <p:cNvPr id="641051" name="Text Box 27"/>
          <p:cNvSpPr txBox="1">
            <a:spLocks noChangeArrowheads="1"/>
          </p:cNvSpPr>
          <p:nvPr/>
        </p:nvSpPr>
        <p:spPr bwMode="auto">
          <a:xfrm>
            <a:off x="4248150" y="4373563"/>
            <a:ext cx="48958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</a:rPr>
              <a:t>D(q) is called the dual;</a:t>
            </a:r>
            <a:br>
              <a:rPr lang="en-US" altLang="en-US" sz="2000">
                <a:solidFill>
                  <a:srgbClr val="000000"/>
                </a:solidFill>
              </a:rPr>
            </a:br>
            <a:r>
              <a:rPr lang="en-US" altLang="en-US" sz="2000">
                <a:solidFill>
                  <a:srgbClr val="000000"/>
                </a:solidFill>
              </a:rPr>
              <a:t>q (</a:t>
            </a:r>
            <a:r>
              <a:rPr lang="en-US" altLang="en-US" sz="2000" b="1" i="1">
                <a:solidFill>
                  <a:srgbClr val="FF0000"/>
                </a:solidFill>
              </a:rPr>
              <a:t>&gt;= 0</a:t>
            </a:r>
            <a:r>
              <a:rPr lang="en-US" altLang="en-US" sz="2000">
                <a:solidFill>
                  <a:srgbClr val="000000"/>
                </a:solidFill>
              </a:rPr>
              <a:t>) are called prices in economics</a:t>
            </a:r>
          </a:p>
        </p:txBody>
      </p:sp>
      <p:grpSp>
        <p:nvGrpSpPr>
          <p:cNvPr id="26" name="Group 26"/>
          <p:cNvGrpSpPr>
            <a:grpSpLocks/>
          </p:cNvGrpSpPr>
          <p:nvPr/>
        </p:nvGrpSpPr>
        <p:grpSpPr bwMode="auto">
          <a:xfrm>
            <a:off x="169863" y="4171950"/>
            <a:ext cx="3495675" cy="976313"/>
            <a:chOff x="554" y="3609"/>
            <a:chExt cx="2202" cy="615"/>
          </a:xfrm>
        </p:grpSpPr>
        <p:sp>
          <p:nvSpPr>
            <p:cNvPr id="85012" name="Line 12"/>
            <p:cNvSpPr>
              <a:spLocks noChangeShapeType="1"/>
            </p:cNvSpPr>
            <p:nvPr/>
          </p:nvSpPr>
          <p:spPr bwMode="auto">
            <a:xfrm flipV="1">
              <a:off x="554" y="3801"/>
              <a:ext cx="1948" cy="4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013" name="Text Box 15"/>
            <p:cNvSpPr txBox="1">
              <a:spLocks noChangeArrowheads="1"/>
            </p:cNvSpPr>
            <p:nvPr/>
          </p:nvSpPr>
          <p:spPr bwMode="auto">
            <a:xfrm>
              <a:off x="2460" y="3609"/>
              <a:ext cx="29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q</a:t>
              </a:r>
              <a:r>
                <a:rPr lang="en-US" altLang="en-US" sz="2400" baseline="-25000">
                  <a:solidFill>
                    <a:srgbClr val="000000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7674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D6AFCA-18E9-7441-92AB-83C4D750644E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609600" y="347663"/>
            <a:ext cx="777240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3200" u="sng" dirty="0">
                <a:solidFill>
                  <a:srgbClr val="3333CC"/>
                </a:solidFill>
              </a:rPr>
              <a:t>Recap: Primal-Dual Decomposition of Network-Wide Resource Allocation</a:t>
            </a:r>
            <a:endParaRPr lang="en-US" altLang="en-US" sz="3200" u="sng" dirty="0">
              <a:solidFill>
                <a:srgbClr val="3333CC"/>
              </a:solidFill>
            </a:endParaRPr>
          </a:p>
        </p:txBody>
      </p:sp>
      <p:sp>
        <p:nvSpPr>
          <p:cNvPr id="134147" name="Rectangle 3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71513" y="15113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GB" altLang="en-US" dirty="0">
                <a:solidFill>
                  <a:srgbClr val="000000"/>
                </a:solidFill>
              </a:rPr>
              <a:t>SYSTEM(U):</a:t>
            </a: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endParaRPr lang="en-GB" altLang="en-US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endParaRPr lang="en-GB" altLang="en-US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endParaRPr lang="en-GB" altLang="en-US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GB" altLang="en-US" dirty="0" err="1">
                <a:solidFill>
                  <a:srgbClr val="000000"/>
                </a:solidFill>
              </a:rPr>
              <a:t>USER</a:t>
            </a:r>
            <a:r>
              <a:rPr lang="en-GB" altLang="zh-CN" baseline="-25000" dirty="0" err="1">
                <a:solidFill>
                  <a:srgbClr val="000000"/>
                </a:solidFill>
              </a:rPr>
              <a:t>f</a:t>
            </a:r>
            <a:r>
              <a:rPr lang="en-GB" altLang="zh-CN" dirty="0">
                <a:solidFill>
                  <a:srgbClr val="000000"/>
                </a:solidFill>
              </a:rPr>
              <a:t>:</a:t>
            </a:r>
            <a:endParaRPr lang="en-GB" altLang="en-US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endParaRPr lang="en-GB" altLang="en-US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endParaRPr lang="en-GB" altLang="en-US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GB" altLang="en-US" dirty="0">
                <a:solidFill>
                  <a:srgbClr val="000000"/>
                </a:solidFill>
              </a:rPr>
              <a:t>NETWORK:</a:t>
            </a:r>
            <a:endParaRPr lang="en-US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134148" name="Object 2"/>
          <p:cNvGraphicFramePr>
            <a:graphicFrameLocks noChangeAspect="1"/>
          </p:cNvGraphicFramePr>
          <p:nvPr/>
        </p:nvGraphicFramePr>
        <p:xfrm>
          <a:off x="3568700" y="1455738"/>
          <a:ext cx="4818063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0" name="Equation" r:id="rId4" imgW="2362200" imgH="863600" progId="Equation.3">
                  <p:embed/>
                </p:oleObj>
              </mc:Choice>
              <mc:Fallback>
                <p:oleObj name="Equation" r:id="rId4" imgW="2362200" imgH="86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8700" y="1455738"/>
                        <a:ext cx="4818063" cy="1762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49" name="Object 5"/>
          <p:cNvGraphicFramePr>
            <a:graphicFrameLocks noChangeAspect="1"/>
          </p:cNvGraphicFramePr>
          <p:nvPr/>
        </p:nvGraphicFramePr>
        <p:xfrm>
          <a:off x="3846513" y="3508375"/>
          <a:ext cx="4322762" cy="153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1" name="Equation" r:id="rId6" imgW="1358310" imgH="482391" progId="Equation.3">
                  <p:embed/>
                </p:oleObj>
              </mc:Choice>
              <mc:Fallback>
                <p:oleObj name="Equation" r:id="rId6" imgW="1358310" imgH="48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6513" y="3508375"/>
                        <a:ext cx="4322762" cy="153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50" name="Object 8"/>
          <p:cNvGraphicFramePr>
            <a:graphicFrameLocks noChangeAspect="1"/>
          </p:cNvGraphicFramePr>
          <p:nvPr/>
        </p:nvGraphicFramePr>
        <p:xfrm>
          <a:off x="3105150" y="5672138"/>
          <a:ext cx="537845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" name="Equation" r:id="rId8" imgW="2019300" imgH="355600" progId="Equation.3">
                  <p:embed/>
                </p:oleObj>
              </mc:Choice>
              <mc:Fallback>
                <p:oleObj name="Equation" r:id="rId8" imgW="20193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5150" y="5672138"/>
                        <a:ext cx="5378450" cy="9493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1" name="Rectangle 11"/>
          <p:cNvSpPr>
            <a:spLocks noChangeArrowheads="1"/>
          </p:cNvSpPr>
          <p:nvPr/>
        </p:nvSpPr>
        <p:spPr bwMode="auto">
          <a:xfrm>
            <a:off x="3689350" y="3468688"/>
            <a:ext cx="4603750" cy="16081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8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9A9BC55-5C6E-E149-8432-277E84968CF1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351939" y="2225675"/>
            <a:ext cx="2738438" cy="1738312"/>
            <a:chOff x="1633" y="2673"/>
            <a:chExt cx="1725" cy="1095"/>
          </a:xfrm>
        </p:grpSpPr>
        <p:sp>
          <p:nvSpPr>
            <p:cNvPr id="105481" name="Rectangle 3"/>
            <p:cNvSpPr>
              <a:spLocks noChangeArrowheads="1"/>
            </p:cNvSpPr>
            <p:nvPr/>
          </p:nvSpPr>
          <p:spPr bwMode="auto">
            <a:xfrm>
              <a:off x="1633" y="2673"/>
              <a:ext cx="905" cy="397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5482" name="Line 4"/>
            <p:cNvSpPr>
              <a:spLocks noChangeShapeType="1"/>
            </p:cNvSpPr>
            <p:nvPr/>
          </p:nvSpPr>
          <p:spPr bwMode="auto">
            <a:xfrm flipH="1" flipV="1">
              <a:off x="2386" y="3099"/>
              <a:ext cx="191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105483" name="Object 4"/>
            <p:cNvGraphicFramePr>
              <a:graphicFrameLocks noChangeAspect="1"/>
            </p:cNvGraphicFramePr>
            <p:nvPr/>
          </p:nvGraphicFramePr>
          <p:xfrm>
            <a:off x="2079" y="3389"/>
            <a:ext cx="1279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382" name="Equation" r:id="rId4" imgW="812447" imgH="241195" progId="Equation.3">
                    <p:embed/>
                  </p:oleObj>
                </mc:Choice>
                <mc:Fallback>
                  <p:oleObj name="Equation" r:id="rId4" imgW="812447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9" y="3389"/>
                          <a:ext cx="1279" cy="3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5475" name="Rectangle 6"/>
          <p:cNvSpPr>
            <a:spLocks noChangeArrowheads="1"/>
          </p:cNvSpPr>
          <p:nvPr/>
        </p:nvSpPr>
        <p:spPr bwMode="auto">
          <a:xfrm>
            <a:off x="333375" y="150813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TCP/Reno Dynamics</a:t>
            </a:r>
          </a:p>
        </p:txBody>
      </p:sp>
      <p:sp>
        <p:nvSpPr>
          <p:cNvPr id="105476" name="Rectangle 7"/>
          <p:cNvSpPr>
            <a:spLocks noChangeArrowheads="1"/>
          </p:cNvSpPr>
          <p:nvPr/>
        </p:nvSpPr>
        <p:spPr bwMode="auto">
          <a:xfrm>
            <a:off x="334963" y="1314450"/>
            <a:ext cx="8077200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</a:pPr>
            <a:endParaRPr lang="en-US" altLang="en-US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</a:pP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18435" name="Object 6"/>
          <p:cNvGraphicFramePr>
            <a:graphicFrameLocks noChangeAspect="1"/>
          </p:cNvGraphicFramePr>
          <p:nvPr/>
        </p:nvGraphicFramePr>
        <p:xfrm>
          <a:off x="603250" y="4757738"/>
          <a:ext cx="3819525" cy="140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383" name="Equation" r:id="rId6" imgW="1485255" imgH="545863" progId="Equation.3">
                  <p:embed/>
                </p:oleObj>
              </mc:Choice>
              <mc:Fallback>
                <p:oleObj name="Equation" r:id="rId6" imgW="1485255" imgH="54586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4757738"/>
                        <a:ext cx="3819525" cy="140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9" name="Object 14"/>
          <p:cNvGraphicFramePr>
            <a:graphicFrameLocks noChangeAspect="1"/>
          </p:cNvGraphicFramePr>
          <p:nvPr/>
        </p:nvGraphicFramePr>
        <p:xfrm>
          <a:off x="5130800" y="254000"/>
          <a:ext cx="3878263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384" name="Equation" r:id="rId8" imgW="1218671" imgH="241195" progId="Equation.3">
                  <p:embed/>
                </p:oleObj>
              </mc:Choice>
              <mc:Fallback>
                <p:oleObj name="Equation" r:id="rId8" imgW="1218671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0" y="254000"/>
                        <a:ext cx="3878263" cy="7683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9" name="Object 7"/>
          <p:cNvGraphicFramePr>
            <a:graphicFrameLocks noChangeAspect="1"/>
          </p:cNvGraphicFramePr>
          <p:nvPr/>
        </p:nvGraphicFramePr>
        <p:xfrm>
          <a:off x="4787900" y="4995863"/>
          <a:ext cx="3756025" cy="114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385" name="Equation" r:id="rId10" imgW="1459866" imgH="444307" progId="Equation.3">
                  <p:embed/>
                </p:oleObj>
              </mc:Choice>
              <mc:Fallback>
                <p:oleObj name="Equation" r:id="rId10" imgW="1459866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995863"/>
                        <a:ext cx="3756025" cy="1141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050528" y="2309746"/>
                <a:ext cx="2715743" cy="414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𝑅𝑇𝑇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i="1" baseline="3000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box>
                      <m:box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r>
                          <m:rPr>
                            <m:brk m:alnAt="63"/>
                          </m:r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  <m:r>
                              <a:rPr lang="en-US" b="0" i="1" baseline="3000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𝑅𝑇𝑇</m:t>
                            </m:r>
                            <m:r>
                              <a:rPr lang="en-US" b="0" i="1" baseline="3000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−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528" y="2309746"/>
                <a:ext cx="2715743" cy="414472"/>
              </a:xfrm>
              <a:prstGeom prst="rect">
                <a:avLst/>
              </a:prstGeom>
              <a:blipFill rotWithShape="0">
                <a:blip r:embed="rId12"/>
                <a:stretch>
                  <a:fillRect l="-3812" t="-123529" r="-6054" b="-148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54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68DA67-80D1-244B-8BFF-02331BC98884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3513414" y="2013226"/>
            <a:ext cx="2671762" cy="2398713"/>
            <a:chOff x="3049697" y="1994009"/>
            <a:chExt cx="2671762" cy="2399206"/>
          </a:xfrm>
        </p:grpSpPr>
        <p:sp>
          <p:nvSpPr>
            <p:cNvPr id="107529" name="Rectangle 3"/>
            <p:cNvSpPr>
              <a:spLocks noChangeArrowheads="1"/>
            </p:cNvSpPr>
            <p:nvPr/>
          </p:nvSpPr>
          <p:spPr bwMode="auto">
            <a:xfrm>
              <a:off x="3049697" y="1994009"/>
              <a:ext cx="2671762" cy="461963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07530" name="Line 4"/>
            <p:cNvSpPr>
              <a:spLocks noChangeShapeType="1"/>
            </p:cNvSpPr>
            <p:nvPr/>
          </p:nvSpPr>
          <p:spPr bwMode="auto">
            <a:xfrm flipV="1">
              <a:off x="4209393" y="2475186"/>
              <a:ext cx="567559" cy="1308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107531" name="Object 6"/>
            <p:cNvGraphicFramePr>
              <a:graphicFrameLocks noChangeAspect="1"/>
            </p:cNvGraphicFramePr>
            <p:nvPr/>
          </p:nvGraphicFramePr>
          <p:xfrm>
            <a:off x="3212334" y="3791553"/>
            <a:ext cx="2030413" cy="601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6406" name="Equation" r:id="rId4" imgW="812447" imgH="241195" progId="Equation.3">
                    <p:embed/>
                  </p:oleObj>
                </mc:Choice>
                <mc:Fallback>
                  <p:oleObj name="Equation" r:id="rId4" imgW="812447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2334" y="3791553"/>
                          <a:ext cx="2030413" cy="601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7523" name="Rectangle 6"/>
          <p:cNvSpPr>
            <a:spLocks noChangeArrowheads="1"/>
          </p:cNvSpPr>
          <p:nvPr/>
        </p:nvSpPr>
        <p:spPr bwMode="auto">
          <a:xfrm>
            <a:off x="333375" y="150813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TCP/Vegas Dynamics</a:t>
            </a:r>
          </a:p>
        </p:txBody>
      </p:sp>
      <p:sp>
        <p:nvSpPr>
          <p:cNvPr id="107524" name="Rectangle 7"/>
          <p:cNvSpPr>
            <a:spLocks noChangeArrowheads="1"/>
          </p:cNvSpPr>
          <p:nvPr/>
        </p:nvSpPr>
        <p:spPr bwMode="auto">
          <a:xfrm>
            <a:off x="334963" y="1314450"/>
            <a:ext cx="8077200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</a:pPr>
            <a:endParaRPr lang="en-US" altLang="en-US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</a:pP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20484" name="Object 6"/>
          <p:cNvGraphicFramePr>
            <a:graphicFrameLocks noChangeAspect="1"/>
          </p:cNvGraphicFramePr>
          <p:nvPr/>
        </p:nvGraphicFramePr>
        <p:xfrm>
          <a:off x="825500" y="5160963"/>
          <a:ext cx="2384425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407" name="Equation" r:id="rId6" imgW="926698" imgH="253890" progId="Equation.3">
                  <p:embed/>
                </p:oleObj>
              </mc:Choice>
              <mc:Fallback>
                <p:oleObj name="Equation" r:id="rId6" imgW="926698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5160963"/>
                        <a:ext cx="2384425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29" name="Object 4"/>
          <p:cNvGraphicFramePr>
            <a:graphicFrameLocks noChangeAspect="1"/>
          </p:cNvGraphicFramePr>
          <p:nvPr/>
        </p:nvGraphicFramePr>
        <p:xfrm>
          <a:off x="3897313" y="5203825"/>
          <a:ext cx="3622675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408" name="Equation" r:id="rId8" imgW="1409088" imgH="253890" progId="Equation.3">
                  <p:embed/>
                </p:oleObj>
              </mc:Choice>
              <mc:Fallback>
                <p:oleObj name="Equation" r:id="rId8" imgW="1409088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5203825"/>
                        <a:ext cx="3622675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8" name="Object 14"/>
          <p:cNvGraphicFramePr>
            <a:graphicFrameLocks noChangeAspect="1"/>
          </p:cNvGraphicFramePr>
          <p:nvPr/>
        </p:nvGraphicFramePr>
        <p:xfrm>
          <a:off x="5226050" y="222250"/>
          <a:ext cx="3878263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409" name="Equation" r:id="rId10" imgW="1218671" imgH="241195" progId="Equation.3">
                  <p:embed/>
                </p:oleObj>
              </mc:Choice>
              <mc:Fallback>
                <p:oleObj name="Equation" r:id="rId10" imgW="1218671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6050" y="222250"/>
                        <a:ext cx="3878263" cy="7683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236304" y="1993900"/>
                <a:ext cx="4053738" cy="494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𝑅𝑇𝑇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den>
                    </m:f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𝑅𝑇𝑇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RTTmin</m:t>
                    </m:r>
                  </m:oMath>
                </a14:m>
                <a:r>
                  <a:rPr lang="en-US" dirty="0"/>
                  <a:t>))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304" y="1993900"/>
                <a:ext cx="4053738" cy="494238"/>
              </a:xfrm>
              <a:prstGeom prst="rect">
                <a:avLst/>
              </a:prstGeom>
              <a:blipFill rotWithShape="0">
                <a:blip r:embed="rId12"/>
                <a:stretch>
                  <a:fillRect t="-9877" r="-3609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595728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8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15185</TotalTime>
  <Words>2037</Words>
  <Application>Microsoft Macintosh PowerPoint</Application>
  <PresentationFormat>On-screen Show (4:3)</PresentationFormat>
  <Paragraphs>639</Paragraphs>
  <Slides>36</Slides>
  <Notes>35</Notes>
  <HiddenSlides>1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57" baseType="lpstr">
      <vt:lpstr>ＭＳ Ｐゴシック</vt:lpstr>
      <vt:lpstr>PMingLiU</vt:lpstr>
      <vt:lpstr>宋体</vt:lpstr>
      <vt:lpstr>ZapfDingbats</vt:lpstr>
      <vt:lpstr>Arial</vt:lpstr>
      <vt:lpstr>Calibri</vt:lpstr>
      <vt:lpstr>Cambria Math</vt:lpstr>
      <vt:lpstr>Comic Sans MS</vt:lpstr>
      <vt:lpstr>Courier New</vt:lpstr>
      <vt:lpstr>Symbol</vt:lpstr>
      <vt:lpstr>Tahoma</vt:lpstr>
      <vt:lpstr>Times New Roman</vt:lpstr>
      <vt:lpstr>Wingdings</vt:lpstr>
      <vt:lpstr>Default Design</vt:lpstr>
      <vt:lpstr>5_Default Design</vt:lpstr>
      <vt:lpstr>3_Default Design</vt:lpstr>
      <vt:lpstr>4_Default Design</vt:lpstr>
      <vt:lpstr>8_Default Design</vt:lpstr>
      <vt:lpstr>1_Default Design</vt:lpstr>
      <vt:lpstr>Equation</vt:lpstr>
      <vt:lpstr>Photo Editor Photo</vt:lpstr>
      <vt:lpstr>Network Layer: Overview; Distance Vector Protocols</vt:lpstr>
      <vt:lpstr>PowerPoint Presentation</vt:lpstr>
      <vt:lpstr>Admin</vt:lpstr>
      <vt:lpstr>Recap: BW Allocation Framework</vt:lpstr>
      <vt:lpstr>Recap: Derive Objective Function</vt:lpstr>
      <vt:lpstr>Recap: Derive Alg (Strong Dual Theorem)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Current Internet Network Layer</vt:lpstr>
      <vt:lpstr>Our Focus: Global Routing System</vt:lpstr>
      <vt:lpstr>Global Routing Divide and Conquer:  Routing with Autonomous Systems</vt:lpstr>
      <vt:lpstr>PowerPoint Presentation</vt:lpstr>
      <vt:lpstr>Network Layer: Complexity Factors/Objectives</vt:lpstr>
      <vt:lpstr>Network Layer Quality of Service</vt:lpstr>
      <vt:lpstr>Routing Design Space</vt:lpstr>
      <vt:lpstr>Routing Design Space: User-based, Multipath, Adaptive</vt:lpstr>
      <vt:lpstr>User Optimal, Multipath, Adaptive</vt:lpstr>
      <vt:lpstr>PowerPoint Presentation</vt:lpstr>
      <vt:lpstr>PowerPoint Presentation</vt:lpstr>
      <vt:lpstr>PowerPoint Presentation</vt:lpstr>
      <vt:lpstr>PowerPoint Presentation</vt:lpstr>
      <vt:lpstr>Assigning Link Weight: Dynamic Link Costs</vt:lpstr>
      <vt:lpstr>Example: Cisco Proprietary Recommendation on  Link Cost</vt:lpstr>
      <vt:lpstr>Example: EIGRP Link Cost</vt:lpstr>
      <vt:lpstr>PowerPoint Presentation</vt:lpstr>
      <vt:lpstr>Distance Vector Routing</vt:lpstr>
      <vt:lpstr>Distance Vector Routing: Basic Idea</vt:lpstr>
      <vt:lpstr>PowerPoint Presentation</vt:lpstr>
      <vt:lpstr>Synchronous Bellman-Ford (SBF)</vt:lpstr>
      <vt:lpstr>PowerPoint Presentation</vt:lpstr>
      <vt:lpstr>SBF/∞</vt:lpstr>
      <vt:lpstr>Example</vt:lpstr>
    </vt:vector>
  </TitlesOfParts>
  <Manager/>
  <Company>Yale University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 Overview</dc:title>
  <dc:subject/>
  <dc:creator>Yang Richard Yang</dc:creator>
  <cp:keywords/>
  <dc:description/>
  <cp:lastModifiedBy>Qiao Xiang</cp:lastModifiedBy>
  <cp:revision>492</cp:revision>
  <cp:lastPrinted>2017-12-04T18:25:17Z</cp:lastPrinted>
  <dcterms:created xsi:type="dcterms:W3CDTF">1999-10-08T19:08:27Z</dcterms:created>
  <dcterms:modified xsi:type="dcterms:W3CDTF">2022-11-15T06:09:01Z</dcterms:modified>
  <cp:category/>
</cp:coreProperties>
</file>